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Lst>
  <p:sldSz cx="18288000" cy="10287000"/>
  <p:notesSz cx="6858000" cy="9144000"/>
  <p:embeddedFontLst>
    <p:embeddedFont>
      <p:font typeface="Paytone One" charset="1" panose="00000500000000000000"/>
      <p:regular r:id="rId16"/>
    </p:embeddedFont>
    <p:embeddedFont>
      <p:font typeface="Noto Sans" charset="1" panose="020B0502040504020204"/>
      <p:regular r:id="rId17"/>
    </p:embeddedFont>
    <p:embeddedFont>
      <p:font typeface="Noto Sans Bold" charset="1" panose="020B0802040504020204"/>
      <p:regular r:id="rId18"/>
    </p:embeddedFont>
    <p:embeddedFont>
      <p:font typeface="Inter" charset="1" panose="02000503000000020004"/>
      <p:regular r:id="rId19"/>
    </p:embeddedFont>
    <p:embeddedFont>
      <p:font typeface="Inter Bold" charset="1" panose="02000503000000020004"/>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pn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jpe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6.svg" Type="http://schemas.openxmlformats.org/officeDocument/2006/relationships/image"/><Relationship Id="rId11" Target="../media/image17.png" Type="http://schemas.openxmlformats.org/officeDocument/2006/relationships/image"/><Relationship Id="rId12" Target="../media/image18.svg" Type="http://schemas.openxmlformats.org/officeDocument/2006/relationships/image"/><Relationship Id="rId13" Target="../media/image19.png" Type="http://schemas.openxmlformats.org/officeDocument/2006/relationships/image"/><Relationship Id="rId14" Target="../media/image20.png" Type="http://schemas.openxmlformats.org/officeDocument/2006/relationships/image"/><Relationship Id="rId15" Target="../media/image21.sv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 Id="rId9" Target="../media/image1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26.png" Type="http://schemas.openxmlformats.org/officeDocument/2006/relationships/image"/><Relationship Id="rId14" Target="../media/image27.svg" Type="http://schemas.openxmlformats.org/officeDocument/2006/relationships/image"/><Relationship Id="rId15" Target="../media/image28.png" Type="http://schemas.openxmlformats.org/officeDocument/2006/relationships/image"/><Relationship Id="rId16" Target="../media/image29.svg" Type="http://schemas.openxmlformats.org/officeDocument/2006/relationships/image"/><Relationship Id="rId17" Target="../media/image30.png" Type="http://schemas.openxmlformats.org/officeDocument/2006/relationships/image"/><Relationship Id="rId18" Target="../media/image31.sv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22.png" Type="http://schemas.openxmlformats.org/officeDocument/2006/relationships/image"/><Relationship Id="rId8" Target="../media/image23.svg" Type="http://schemas.openxmlformats.org/officeDocument/2006/relationships/image"/><Relationship Id="rId9" Target="../media/image1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svg" Type="http://schemas.openxmlformats.org/officeDocument/2006/relationships/image"/><Relationship Id="rId11" Target="../media/image34.png" Type="http://schemas.openxmlformats.org/officeDocument/2006/relationships/image"/><Relationship Id="rId12" Target="../media/image35.svg" Type="http://schemas.openxmlformats.org/officeDocument/2006/relationships/image"/><Relationship Id="rId13" Target="../media/image36.png" Type="http://schemas.openxmlformats.org/officeDocument/2006/relationships/image"/><Relationship Id="rId14" Target="../media/image37.svg" Type="http://schemas.openxmlformats.org/officeDocument/2006/relationships/image"/><Relationship Id="rId15" Target="../media/image38.png" Type="http://schemas.openxmlformats.org/officeDocument/2006/relationships/image"/><Relationship Id="rId16" Target="../media/image39.svg" Type="http://schemas.openxmlformats.org/officeDocument/2006/relationships/image"/><Relationship Id="rId17" Target="../media/image40.png" Type="http://schemas.openxmlformats.org/officeDocument/2006/relationships/image"/><Relationship Id="rId18" Target="../media/image41.svg" Type="http://schemas.openxmlformats.org/officeDocument/2006/relationships/image"/><Relationship Id="rId2" Target="../media/image3.png" Type="http://schemas.openxmlformats.org/officeDocument/2006/relationships/image"/><Relationship Id="rId3" Target="../media/image4.png" Type="http://schemas.openxmlformats.org/officeDocument/2006/relationships/image"/><Relationship Id="rId4" Target="../media/image5.svg" Type="http://schemas.openxmlformats.org/officeDocument/2006/relationships/image"/><Relationship Id="rId5" Target="../media/image11.png" Type="http://schemas.openxmlformats.org/officeDocument/2006/relationships/image"/><Relationship Id="rId6" Target="../media/image12.svg" Type="http://schemas.openxmlformats.org/officeDocument/2006/relationships/image"/><Relationship Id="rId7" Target="../media/image32.png" Type="http://schemas.openxmlformats.org/officeDocument/2006/relationships/image"/><Relationship Id="rId8" Target="../media/image33.svg" Type="http://schemas.openxmlformats.org/officeDocument/2006/relationships/image"/><Relationship Id="rId9" Target="../media/image17.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svg" Type="http://schemas.openxmlformats.org/officeDocument/2006/relationships/image"/><Relationship Id="rId11" Target="../media/image46.png" Type="http://schemas.openxmlformats.org/officeDocument/2006/relationships/image"/><Relationship Id="rId12" Target="../media/image47.svg" Type="http://schemas.openxmlformats.org/officeDocument/2006/relationships/image"/><Relationship Id="rId13" Target="../media/image48.png" Type="http://schemas.openxmlformats.org/officeDocument/2006/relationships/image"/><Relationship Id="rId14" Target="../media/image49.svg" Type="http://schemas.openxmlformats.org/officeDocument/2006/relationships/image"/><Relationship Id="rId15" Target="../media/image50.png" Type="http://schemas.openxmlformats.org/officeDocument/2006/relationships/image"/><Relationship Id="rId16" Target="../media/image51.svg" Type="http://schemas.openxmlformats.org/officeDocument/2006/relationships/image"/><Relationship Id="rId17" Target="../media/image52.png" Type="http://schemas.openxmlformats.org/officeDocument/2006/relationships/image"/><Relationship Id="rId18" Target="../media/image53.svg" Type="http://schemas.openxmlformats.org/officeDocument/2006/relationships/image"/><Relationship Id="rId19" Target="../media/image54.png" Type="http://schemas.openxmlformats.org/officeDocument/2006/relationships/image"/><Relationship Id="rId2" Target="../media/image3.png" Type="http://schemas.openxmlformats.org/officeDocument/2006/relationships/image"/><Relationship Id="rId20" Target="../media/image55.svg" Type="http://schemas.openxmlformats.org/officeDocument/2006/relationships/image"/><Relationship Id="rId21" Target="../media/image56.png" Type="http://schemas.openxmlformats.org/officeDocument/2006/relationships/image"/><Relationship Id="rId22" Target="../media/image57.svg" Type="http://schemas.openxmlformats.org/officeDocument/2006/relationships/image"/><Relationship Id="rId23" Target="../media/image58.png" Type="http://schemas.openxmlformats.org/officeDocument/2006/relationships/image"/><Relationship Id="rId24" Target="../media/image59.svg" Type="http://schemas.openxmlformats.org/officeDocument/2006/relationships/image"/><Relationship Id="rId25" Target="../media/image60.png" Type="http://schemas.openxmlformats.org/officeDocument/2006/relationships/image"/><Relationship Id="rId26" Target="../media/image61.svg" Type="http://schemas.openxmlformats.org/officeDocument/2006/relationships/image"/><Relationship Id="rId27" Target="../media/image62.png" Type="http://schemas.openxmlformats.org/officeDocument/2006/relationships/image"/><Relationship Id="rId28" Target="../media/image63.svg" Type="http://schemas.openxmlformats.org/officeDocument/2006/relationships/image"/><Relationship Id="rId3" Target="../media/image42.png" Type="http://schemas.openxmlformats.org/officeDocument/2006/relationships/image"/><Relationship Id="rId4" Target="../media/image43.svg" Type="http://schemas.openxmlformats.org/officeDocument/2006/relationships/image"/><Relationship Id="rId5" Target="../media/image44.png" Type="http://schemas.openxmlformats.org/officeDocument/2006/relationships/image"/><Relationship Id="rId6" Target="../media/image45.sv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 Id="rId9" Target="../media/image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68.png" Type="http://schemas.openxmlformats.org/officeDocument/2006/relationships/image"/><Relationship Id="rId12" Target="../media/image69.svg" Type="http://schemas.openxmlformats.org/officeDocument/2006/relationships/image"/><Relationship Id="rId13" Target="../media/image70.png" Type="http://schemas.openxmlformats.org/officeDocument/2006/relationships/image"/><Relationship Id="rId14" Target="../media/image71.svg" Type="http://schemas.openxmlformats.org/officeDocument/2006/relationships/image"/><Relationship Id="rId15" Target="../media/image72.png" Type="http://schemas.openxmlformats.org/officeDocument/2006/relationships/image"/><Relationship Id="rId16" Target="../media/image73.svg" Type="http://schemas.openxmlformats.org/officeDocument/2006/relationships/image"/><Relationship Id="rId17" Target="../media/image74.png" Type="http://schemas.openxmlformats.org/officeDocument/2006/relationships/image"/><Relationship Id="rId18" Target="../media/image75.sv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3.png" Type="http://schemas.openxmlformats.org/officeDocument/2006/relationships/image"/><Relationship Id="rId5" Target="../media/image66.png" Type="http://schemas.openxmlformats.org/officeDocument/2006/relationships/image"/><Relationship Id="rId6" Target="../media/image6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76.png" Type="http://schemas.openxmlformats.org/officeDocument/2006/relationships/image"/><Relationship Id="rId12" Target="../media/image77.png" Type="http://schemas.openxmlformats.org/officeDocument/2006/relationships/image"/><Relationship Id="rId13" Target="../media/image78.svg" Type="http://schemas.openxmlformats.org/officeDocument/2006/relationships/image"/><Relationship Id="rId14" Target="../media/image79.png" Type="http://schemas.openxmlformats.org/officeDocument/2006/relationships/image"/><Relationship Id="rId15" Target="../media/image80.sv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3.png" Type="http://schemas.openxmlformats.org/officeDocument/2006/relationships/image"/><Relationship Id="rId5" Target="../media/image66.png" Type="http://schemas.openxmlformats.org/officeDocument/2006/relationships/image"/><Relationship Id="rId6" Target="../media/image6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2.svg" Type="http://schemas.openxmlformats.org/officeDocument/2006/relationships/image"/><Relationship Id="rId11" Target="../media/image81.png" Type="http://schemas.openxmlformats.org/officeDocument/2006/relationships/image"/><Relationship Id="rId12" Target="../media/image82.svg" Type="http://schemas.openxmlformats.org/officeDocument/2006/relationships/image"/><Relationship Id="rId13" Target="../media/image83.png" Type="http://schemas.openxmlformats.org/officeDocument/2006/relationships/image"/><Relationship Id="rId14" Target="../media/image84.svg" Type="http://schemas.openxmlformats.org/officeDocument/2006/relationships/image"/><Relationship Id="rId15" Target="../media/image85.png" Type="http://schemas.openxmlformats.org/officeDocument/2006/relationships/image"/><Relationship Id="rId16" Target="../media/image86.svg" Type="http://schemas.openxmlformats.org/officeDocument/2006/relationships/image"/><Relationship Id="rId2" Target="../media/image64.png" Type="http://schemas.openxmlformats.org/officeDocument/2006/relationships/image"/><Relationship Id="rId3" Target="../media/image65.svg" Type="http://schemas.openxmlformats.org/officeDocument/2006/relationships/image"/><Relationship Id="rId4" Target="../media/image3.png" Type="http://schemas.openxmlformats.org/officeDocument/2006/relationships/image"/><Relationship Id="rId5" Target="../media/image66.png" Type="http://schemas.openxmlformats.org/officeDocument/2006/relationships/image"/><Relationship Id="rId6" Target="../media/image67.svg" Type="http://schemas.openxmlformats.org/officeDocument/2006/relationships/image"/><Relationship Id="rId7" Target="../media/image4.png" Type="http://schemas.openxmlformats.org/officeDocument/2006/relationships/image"/><Relationship Id="rId8" Target="../media/image5.svg" Type="http://schemas.openxmlformats.org/officeDocument/2006/relationships/image"/><Relationship Id="rId9" Target="../media/image11.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0.png" Type="http://schemas.openxmlformats.org/officeDocument/2006/relationships/image"/><Relationship Id="rId11" Target="../media/image91.svg" Type="http://schemas.openxmlformats.org/officeDocument/2006/relationships/image"/><Relationship Id="rId12" Target="../media/image92.png" Type="http://schemas.openxmlformats.org/officeDocument/2006/relationships/image"/><Relationship Id="rId2" Target="../media/image17.png" Type="http://schemas.openxmlformats.org/officeDocument/2006/relationships/image"/><Relationship Id="rId3" Target="../media/image18.svg" Type="http://schemas.openxmlformats.org/officeDocument/2006/relationships/image"/><Relationship Id="rId4" Target="../media/image3.pn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87.png" Type="http://schemas.openxmlformats.org/officeDocument/2006/relationships/image"/><Relationship Id="rId8" Target="../media/image88.svg" Type="http://schemas.openxmlformats.org/officeDocument/2006/relationships/image"/><Relationship Id="rId9" Target="../media/image8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0931" y="3462576"/>
            <a:ext cx="17385970" cy="5932962"/>
          </a:xfrm>
          <a:custGeom>
            <a:avLst/>
            <a:gdLst/>
            <a:ahLst/>
            <a:cxnLst/>
            <a:rect r="r" b="b" t="t" l="l"/>
            <a:pathLst>
              <a:path h="5932962" w="17385970">
                <a:moveTo>
                  <a:pt x="0" y="0"/>
                </a:moveTo>
                <a:lnTo>
                  <a:pt x="17385970" y="0"/>
                </a:lnTo>
                <a:lnTo>
                  <a:pt x="17385970" y="5932962"/>
                </a:lnTo>
                <a:lnTo>
                  <a:pt x="0" y="5932962"/>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4058674" y="-1603325"/>
            <a:ext cx="5397303" cy="5890645"/>
          </a:xfrm>
          <a:custGeom>
            <a:avLst/>
            <a:gdLst/>
            <a:ahLst/>
            <a:cxnLst/>
            <a:rect r="r" b="b" t="t" l="l"/>
            <a:pathLst>
              <a:path h="5890645" w="5397303">
                <a:moveTo>
                  <a:pt x="0" y="0"/>
                </a:moveTo>
                <a:lnTo>
                  <a:pt x="5397304" y="0"/>
                </a:lnTo>
                <a:lnTo>
                  <a:pt x="5397304" y="5890645"/>
                </a:lnTo>
                <a:lnTo>
                  <a:pt x="0" y="5890645"/>
                </a:lnTo>
                <a:lnTo>
                  <a:pt x="0" y="0"/>
                </a:lnTo>
                <a:close/>
              </a:path>
            </a:pathLst>
          </a:custGeom>
          <a:blipFill>
            <a:blip r:embed="rId4"/>
            <a:stretch>
              <a:fillRect l="0" t="0" r="0" b="0"/>
            </a:stretch>
          </a:blipFill>
        </p:spPr>
      </p:sp>
      <p:sp>
        <p:nvSpPr>
          <p:cNvPr name="Freeform 4" id="4"/>
          <p:cNvSpPr/>
          <p:nvPr/>
        </p:nvSpPr>
        <p:spPr>
          <a:xfrm flipH="false" flipV="false" rot="5400000">
            <a:off x="9959243" y="6655333"/>
            <a:ext cx="5397303" cy="5890645"/>
          </a:xfrm>
          <a:custGeom>
            <a:avLst/>
            <a:gdLst/>
            <a:ahLst/>
            <a:cxnLst/>
            <a:rect r="r" b="b" t="t" l="l"/>
            <a:pathLst>
              <a:path h="5890645" w="5397303">
                <a:moveTo>
                  <a:pt x="0" y="0"/>
                </a:moveTo>
                <a:lnTo>
                  <a:pt x="5397304" y="0"/>
                </a:lnTo>
                <a:lnTo>
                  <a:pt x="5397304" y="5890645"/>
                </a:lnTo>
                <a:lnTo>
                  <a:pt x="0" y="5890645"/>
                </a:lnTo>
                <a:lnTo>
                  <a:pt x="0" y="0"/>
                </a:lnTo>
                <a:close/>
              </a:path>
            </a:pathLst>
          </a:custGeom>
          <a:blipFill>
            <a:blip r:embed="rId4"/>
            <a:stretch>
              <a:fillRect l="0" t="0" r="0" b="0"/>
            </a:stretch>
          </a:blipFill>
        </p:spPr>
      </p:sp>
      <p:sp>
        <p:nvSpPr>
          <p:cNvPr name="Freeform 5" id="5"/>
          <p:cNvSpPr/>
          <p:nvPr/>
        </p:nvSpPr>
        <p:spPr>
          <a:xfrm flipH="false" flipV="false" rot="-2700000">
            <a:off x="-2643987" y="-3572985"/>
            <a:ext cx="5287974" cy="5493999"/>
          </a:xfrm>
          <a:custGeom>
            <a:avLst/>
            <a:gdLst/>
            <a:ahLst/>
            <a:cxnLst/>
            <a:rect r="r" b="b" t="t" l="l"/>
            <a:pathLst>
              <a:path h="5493999" w="5287974">
                <a:moveTo>
                  <a:pt x="0" y="0"/>
                </a:moveTo>
                <a:lnTo>
                  <a:pt x="5287974" y="0"/>
                </a:lnTo>
                <a:lnTo>
                  <a:pt x="5287974" y="5493999"/>
                </a:lnTo>
                <a:lnTo>
                  <a:pt x="0" y="5493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580738" y="234000"/>
            <a:ext cx="10723826" cy="2868623"/>
          </a:xfrm>
          <a:custGeom>
            <a:avLst/>
            <a:gdLst/>
            <a:ahLst/>
            <a:cxnLst/>
            <a:rect r="r" b="b" t="t" l="l"/>
            <a:pathLst>
              <a:path h="2868623" w="10723826">
                <a:moveTo>
                  <a:pt x="0" y="0"/>
                </a:moveTo>
                <a:lnTo>
                  <a:pt x="10723826" y="0"/>
                </a:lnTo>
                <a:lnTo>
                  <a:pt x="10723826" y="2868623"/>
                </a:lnTo>
                <a:lnTo>
                  <a:pt x="0" y="286862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261503" y="3657235"/>
            <a:ext cx="4308186" cy="1083895"/>
          </a:xfrm>
          <a:custGeom>
            <a:avLst/>
            <a:gdLst/>
            <a:ahLst/>
            <a:cxnLst/>
            <a:rect r="r" b="b" t="t" l="l"/>
            <a:pathLst>
              <a:path h="1083895" w="4308186">
                <a:moveTo>
                  <a:pt x="0" y="0"/>
                </a:moveTo>
                <a:lnTo>
                  <a:pt x="4308186" y="0"/>
                </a:lnTo>
                <a:lnTo>
                  <a:pt x="4308186" y="1083894"/>
                </a:lnTo>
                <a:lnTo>
                  <a:pt x="0" y="1083894"/>
                </a:lnTo>
                <a:lnTo>
                  <a:pt x="0" y="0"/>
                </a:lnTo>
                <a:close/>
              </a:path>
            </a:pathLst>
          </a:custGeom>
          <a:blipFill>
            <a:blip r:embed="rId9"/>
            <a:stretch>
              <a:fillRect l="0" t="-12617" r="0" b="0"/>
            </a:stretch>
          </a:blipFill>
        </p:spPr>
      </p:sp>
      <p:sp>
        <p:nvSpPr>
          <p:cNvPr name="Freeform 8" id="8"/>
          <p:cNvSpPr/>
          <p:nvPr/>
        </p:nvSpPr>
        <p:spPr>
          <a:xfrm flipH="false" flipV="false" rot="0">
            <a:off x="15112616" y="-2135215"/>
            <a:ext cx="3965536" cy="4120037"/>
          </a:xfrm>
          <a:custGeom>
            <a:avLst/>
            <a:gdLst/>
            <a:ahLst/>
            <a:cxnLst/>
            <a:rect r="r" b="b" t="t" l="l"/>
            <a:pathLst>
              <a:path h="4120037" w="3965536">
                <a:moveTo>
                  <a:pt x="0" y="0"/>
                </a:moveTo>
                <a:lnTo>
                  <a:pt x="3965536" y="0"/>
                </a:lnTo>
                <a:lnTo>
                  <a:pt x="3965536" y="4120037"/>
                </a:lnTo>
                <a:lnTo>
                  <a:pt x="0" y="412003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12912895" y="9075204"/>
            <a:ext cx="908593" cy="1050902"/>
          </a:xfrm>
          <a:custGeom>
            <a:avLst/>
            <a:gdLst/>
            <a:ahLst/>
            <a:cxnLst/>
            <a:rect r="r" b="b" t="t" l="l"/>
            <a:pathLst>
              <a:path h="1050902" w="908593">
                <a:moveTo>
                  <a:pt x="0" y="0"/>
                </a:moveTo>
                <a:lnTo>
                  <a:pt x="908592" y="0"/>
                </a:lnTo>
                <a:lnTo>
                  <a:pt x="908592" y="1050903"/>
                </a:lnTo>
                <a:lnTo>
                  <a:pt x="0" y="1050903"/>
                </a:lnTo>
                <a:lnTo>
                  <a:pt x="0" y="0"/>
                </a:lnTo>
                <a:close/>
              </a:path>
            </a:pathLst>
          </a:custGeom>
          <a:blipFill>
            <a:blip r:embed="rId10"/>
            <a:stretch>
              <a:fillRect l="0" t="0" r="0" b="0"/>
            </a:stretch>
          </a:blipFill>
        </p:spPr>
      </p:sp>
      <p:sp>
        <p:nvSpPr>
          <p:cNvPr name="Freeform 10" id="10"/>
          <p:cNvSpPr/>
          <p:nvPr/>
        </p:nvSpPr>
        <p:spPr>
          <a:xfrm flipH="false" flipV="false" rot="0">
            <a:off x="53054" y="7925959"/>
            <a:ext cx="7517899" cy="2198985"/>
          </a:xfrm>
          <a:custGeom>
            <a:avLst/>
            <a:gdLst/>
            <a:ahLst/>
            <a:cxnLst/>
            <a:rect r="r" b="b" t="t" l="l"/>
            <a:pathLst>
              <a:path h="2198985" w="7517899">
                <a:moveTo>
                  <a:pt x="0" y="0"/>
                </a:moveTo>
                <a:lnTo>
                  <a:pt x="7517899" y="0"/>
                </a:lnTo>
                <a:lnTo>
                  <a:pt x="7517899" y="2198985"/>
                </a:lnTo>
                <a:lnTo>
                  <a:pt x="0" y="2198985"/>
                </a:lnTo>
                <a:lnTo>
                  <a:pt x="0" y="0"/>
                </a:lnTo>
                <a:close/>
              </a:path>
            </a:pathLst>
          </a:custGeom>
          <a:blipFill>
            <a:blip r:embed="rId11"/>
            <a:stretch>
              <a:fillRect l="0" t="0" r="0" b="0"/>
            </a:stretch>
          </a:blipFill>
        </p:spPr>
      </p:sp>
      <p:sp>
        <p:nvSpPr>
          <p:cNvPr name="TextBox 11" id="11"/>
          <p:cNvSpPr txBox="true"/>
          <p:nvPr/>
        </p:nvSpPr>
        <p:spPr>
          <a:xfrm rot="0">
            <a:off x="4757652" y="318140"/>
            <a:ext cx="10800088" cy="1942941"/>
          </a:xfrm>
          <a:prstGeom prst="rect">
            <a:avLst/>
          </a:prstGeom>
        </p:spPr>
        <p:txBody>
          <a:bodyPr anchor="t" rtlCol="false" tIns="0" lIns="0" bIns="0" rIns="0">
            <a:spAutoFit/>
          </a:bodyPr>
          <a:lstStyle/>
          <a:p>
            <a:pPr algn="l">
              <a:lnSpc>
                <a:spcPts val="7820"/>
              </a:lnSpc>
            </a:pPr>
            <a:r>
              <a:rPr lang="en-US" sz="5586">
                <a:solidFill>
                  <a:srgbClr val="5479F7"/>
                </a:solidFill>
                <a:latin typeface="Paytone One"/>
                <a:ea typeface="Paytone One"/>
                <a:cs typeface="Paytone One"/>
                <a:sym typeface="Paytone One"/>
              </a:rPr>
              <a:t>PHÂN</a:t>
            </a:r>
            <a:r>
              <a:rPr lang="en-US" sz="5586">
                <a:solidFill>
                  <a:srgbClr val="5479F7"/>
                </a:solidFill>
                <a:latin typeface="Paytone One"/>
                <a:ea typeface="Paytone One"/>
                <a:cs typeface="Paytone One"/>
                <a:sym typeface="Paytone One"/>
              </a:rPr>
              <a:t> TÍCH DỮ LIỆU Ô TÔ  </a:t>
            </a:r>
          </a:p>
          <a:p>
            <a:pPr algn="l">
              <a:lnSpc>
                <a:spcPts val="7820"/>
              </a:lnSpc>
            </a:pPr>
          </a:p>
        </p:txBody>
      </p:sp>
      <p:sp>
        <p:nvSpPr>
          <p:cNvPr name="TextBox 12" id="12"/>
          <p:cNvSpPr txBox="true"/>
          <p:nvPr/>
        </p:nvSpPr>
        <p:spPr>
          <a:xfrm rot="0">
            <a:off x="2670888" y="5531704"/>
            <a:ext cx="11633676" cy="861713"/>
          </a:xfrm>
          <a:prstGeom prst="rect">
            <a:avLst/>
          </a:prstGeom>
        </p:spPr>
        <p:txBody>
          <a:bodyPr anchor="t" rtlCol="false" tIns="0" lIns="0" bIns="0" rIns="0">
            <a:spAutoFit/>
          </a:bodyPr>
          <a:lstStyle/>
          <a:p>
            <a:pPr algn="ctr">
              <a:lnSpc>
                <a:spcPts val="3800"/>
              </a:lnSpc>
            </a:pPr>
            <a:r>
              <a:rPr lang="en-US" sz="3140" spc="596">
                <a:solidFill>
                  <a:srgbClr val="000000"/>
                </a:solidFill>
                <a:latin typeface="Paytone One"/>
                <a:ea typeface="Paytone One"/>
                <a:cs typeface="Paytone One"/>
                <a:sym typeface="Paytone One"/>
              </a:rPr>
              <a:t>NỀN TẢNG THƯƠNG MẠI ĐIỆN TỬ CHỢ TỐT</a:t>
            </a:r>
          </a:p>
          <a:p>
            <a:pPr algn="ctr">
              <a:lnSpc>
                <a:spcPts val="2869"/>
              </a:lnSpc>
            </a:pPr>
          </a:p>
        </p:txBody>
      </p:sp>
      <p:sp>
        <p:nvSpPr>
          <p:cNvPr name="TextBox 13" id="13"/>
          <p:cNvSpPr txBox="true"/>
          <p:nvPr/>
        </p:nvSpPr>
        <p:spPr>
          <a:xfrm rot="0">
            <a:off x="4644745" y="1418475"/>
            <a:ext cx="7059326" cy="566347"/>
          </a:xfrm>
          <a:prstGeom prst="rect">
            <a:avLst/>
          </a:prstGeom>
        </p:spPr>
        <p:txBody>
          <a:bodyPr anchor="t" rtlCol="false" tIns="0" lIns="0" bIns="0" rIns="0">
            <a:spAutoFit/>
          </a:bodyPr>
          <a:lstStyle/>
          <a:p>
            <a:pPr algn="l">
              <a:lnSpc>
                <a:spcPts val="2185"/>
              </a:lnSpc>
            </a:pPr>
            <a:r>
              <a:rPr lang="en-US" sz="2349" spc="-46">
                <a:solidFill>
                  <a:srgbClr val="5479F7"/>
                </a:solidFill>
                <a:latin typeface="Noto Sans"/>
                <a:ea typeface="Noto Sans"/>
                <a:cs typeface="Noto Sans"/>
                <a:sym typeface="Noto Sans"/>
              </a:rPr>
              <a:t> </a:t>
            </a:r>
            <a:r>
              <a:rPr lang="en-US" sz="2349" spc="-46" b="true">
                <a:solidFill>
                  <a:srgbClr val="5479F7"/>
                </a:solidFill>
                <a:latin typeface="Noto Sans Bold"/>
                <a:ea typeface="Noto Sans Bold"/>
                <a:cs typeface="Noto Sans Bold"/>
                <a:sym typeface="Noto Sans Bold"/>
              </a:rPr>
              <a:t>Môn</a:t>
            </a:r>
            <a:r>
              <a:rPr lang="en-US" sz="2349" spc="-46">
                <a:solidFill>
                  <a:srgbClr val="5479F7"/>
                </a:solidFill>
                <a:latin typeface="Noto Sans"/>
                <a:ea typeface="Noto Sans"/>
                <a:cs typeface="Noto Sans"/>
                <a:sym typeface="Noto Sans"/>
              </a:rPr>
              <a:t>:  Mã nguồn mở trong Khoa học Dữ liệu</a:t>
            </a:r>
          </a:p>
          <a:p>
            <a:pPr algn="l">
              <a:lnSpc>
                <a:spcPts val="2185"/>
              </a:lnSpc>
            </a:pPr>
          </a:p>
        </p:txBody>
      </p:sp>
      <p:sp>
        <p:nvSpPr>
          <p:cNvPr name="TextBox 14" id="14"/>
          <p:cNvSpPr txBox="true"/>
          <p:nvPr/>
        </p:nvSpPr>
        <p:spPr>
          <a:xfrm rot="0">
            <a:off x="4757652" y="1765437"/>
            <a:ext cx="3999349" cy="842572"/>
          </a:xfrm>
          <a:prstGeom prst="rect">
            <a:avLst/>
          </a:prstGeom>
        </p:spPr>
        <p:txBody>
          <a:bodyPr anchor="t" rtlCol="false" tIns="0" lIns="0" bIns="0" rIns="0">
            <a:spAutoFit/>
          </a:bodyPr>
          <a:lstStyle/>
          <a:p>
            <a:pPr algn="just">
              <a:lnSpc>
                <a:spcPts val="2185"/>
              </a:lnSpc>
            </a:pPr>
            <a:r>
              <a:rPr lang="en-US" b="true" sz="2349" spc="-46">
                <a:solidFill>
                  <a:srgbClr val="5479F7"/>
                </a:solidFill>
                <a:latin typeface="Noto Sans Bold"/>
                <a:ea typeface="Noto Sans Bold"/>
                <a:cs typeface="Noto Sans Bold"/>
                <a:sym typeface="Noto Sans Bold"/>
              </a:rPr>
              <a:t>Lớp</a:t>
            </a:r>
            <a:r>
              <a:rPr lang="en-US" sz="2349" spc="-46">
                <a:solidFill>
                  <a:srgbClr val="5479F7"/>
                </a:solidFill>
                <a:latin typeface="Noto Sans"/>
                <a:ea typeface="Noto Sans"/>
                <a:cs typeface="Noto Sans"/>
                <a:sym typeface="Noto Sans"/>
              </a:rPr>
              <a:t>: 23DKHA1</a:t>
            </a:r>
          </a:p>
          <a:p>
            <a:pPr algn="just">
              <a:lnSpc>
                <a:spcPts val="2185"/>
              </a:lnSpc>
            </a:pPr>
          </a:p>
          <a:p>
            <a:pPr algn="just">
              <a:lnSpc>
                <a:spcPts val="2185"/>
              </a:lnSpc>
            </a:pPr>
          </a:p>
        </p:txBody>
      </p:sp>
      <p:sp>
        <p:nvSpPr>
          <p:cNvPr name="TextBox 15" id="15"/>
          <p:cNvSpPr txBox="true"/>
          <p:nvPr/>
        </p:nvSpPr>
        <p:spPr>
          <a:xfrm rot="0">
            <a:off x="4757652" y="1887940"/>
            <a:ext cx="3999349" cy="842572"/>
          </a:xfrm>
          <a:prstGeom prst="rect">
            <a:avLst/>
          </a:prstGeom>
        </p:spPr>
        <p:txBody>
          <a:bodyPr anchor="t" rtlCol="false" tIns="0" lIns="0" bIns="0" rIns="0">
            <a:spAutoFit/>
          </a:bodyPr>
          <a:lstStyle/>
          <a:p>
            <a:pPr algn="just">
              <a:lnSpc>
                <a:spcPts val="2185"/>
              </a:lnSpc>
            </a:pPr>
          </a:p>
          <a:p>
            <a:pPr algn="just">
              <a:lnSpc>
                <a:spcPts val="2185"/>
              </a:lnSpc>
            </a:pPr>
            <a:r>
              <a:rPr lang="en-US" b="true" sz="2349" spc="-46">
                <a:solidFill>
                  <a:srgbClr val="5479F7"/>
                </a:solidFill>
                <a:latin typeface="Noto Sans Bold"/>
                <a:ea typeface="Noto Sans Bold"/>
                <a:cs typeface="Noto Sans Bold"/>
                <a:sym typeface="Noto Sans Bold"/>
              </a:rPr>
              <a:t>GVHD</a:t>
            </a:r>
            <a:r>
              <a:rPr lang="en-US" sz="2349" spc="-46">
                <a:solidFill>
                  <a:srgbClr val="5479F7"/>
                </a:solidFill>
                <a:latin typeface="Noto Sans"/>
                <a:ea typeface="Noto Sans"/>
                <a:cs typeface="Noto Sans"/>
                <a:sym typeface="Noto Sans"/>
              </a:rPr>
              <a:t>: ThS. Lê Nhật Tùng</a:t>
            </a:r>
          </a:p>
          <a:p>
            <a:pPr algn="just">
              <a:lnSpc>
                <a:spcPts val="2185"/>
              </a:lnSpc>
            </a:pPr>
          </a:p>
        </p:txBody>
      </p:sp>
      <p:sp>
        <p:nvSpPr>
          <p:cNvPr name="TextBox 16" id="16"/>
          <p:cNvSpPr txBox="true"/>
          <p:nvPr/>
        </p:nvSpPr>
        <p:spPr>
          <a:xfrm rot="0">
            <a:off x="2166774" y="6154091"/>
            <a:ext cx="13954452" cy="962243"/>
          </a:xfrm>
          <a:prstGeom prst="rect">
            <a:avLst/>
          </a:prstGeom>
        </p:spPr>
        <p:txBody>
          <a:bodyPr anchor="t" rtlCol="false" tIns="0" lIns="0" bIns="0" rIns="0">
            <a:spAutoFit/>
          </a:bodyPr>
          <a:lstStyle/>
          <a:p>
            <a:pPr algn="ctr">
              <a:lnSpc>
                <a:spcPts val="3961"/>
              </a:lnSpc>
              <a:spcBef>
                <a:spcPct val="0"/>
              </a:spcBef>
            </a:pPr>
            <a:r>
              <a:rPr lang="en-US" sz="2829" spc="-56">
                <a:solidFill>
                  <a:srgbClr val="000000"/>
                </a:solidFill>
                <a:latin typeface="Noto Sans"/>
                <a:ea typeface="Noto Sans"/>
                <a:cs typeface="Noto Sans"/>
                <a:sym typeface="Noto Sans"/>
              </a:rPr>
              <a:t>Xây dựng quy trình tự động hóa từ khâu thu thập dữ liệu (Web Scraping), lưu trữ cơ sở dữ liệu (MongoDB) đên phân tích khám phá dữ liệu (EDA).</a:t>
            </a:r>
          </a:p>
        </p:txBody>
      </p:sp>
      <p:sp>
        <p:nvSpPr>
          <p:cNvPr name="TextBox 17" id="17"/>
          <p:cNvSpPr txBox="true"/>
          <p:nvPr/>
        </p:nvSpPr>
        <p:spPr>
          <a:xfrm rot="0">
            <a:off x="10934714" y="1399425"/>
            <a:ext cx="3446361" cy="974307"/>
          </a:xfrm>
          <a:prstGeom prst="rect">
            <a:avLst/>
          </a:prstGeom>
        </p:spPr>
        <p:txBody>
          <a:bodyPr anchor="t" rtlCol="false" tIns="0" lIns="0" bIns="0" rIns="0">
            <a:spAutoFit/>
          </a:bodyPr>
          <a:lstStyle/>
          <a:p>
            <a:pPr algn="just">
              <a:lnSpc>
                <a:spcPts val="1883"/>
              </a:lnSpc>
            </a:pPr>
            <a:r>
              <a:rPr lang="en-US" b="true" sz="2024" spc="-40">
                <a:solidFill>
                  <a:srgbClr val="5479F7"/>
                </a:solidFill>
                <a:latin typeface="Noto Sans Bold"/>
                <a:ea typeface="Noto Sans Bold"/>
                <a:cs typeface="Noto Sans Bold"/>
                <a:sym typeface="Noto Sans Bold"/>
              </a:rPr>
              <a:t>Học kỳ</a:t>
            </a:r>
            <a:r>
              <a:rPr lang="en-US" sz="2024" spc="-40">
                <a:solidFill>
                  <a:srgbClr val="5479F7"/>
                </a:solidFill>
                <a:latin typeface="Noto Sans"/>
                <a:ea typeface="Noto Sans"/>
                <a:cs typeface="Noto Sans"/>
                <a:sym typeface="Noto Sans"/>
              </a:rPr>
              <a:t>: 1A</a:t>
            </a:r>
          </a:p>
          <a:p>
            <a:pPr algn="just">
              <a:lnSpc>
                <a:spcPts val="1883"/>
              </a:lnSpc>
            </a:pPr>
          </a:p>
          <a:p>
            <a:pPr algn="just">
              <a:lnSpc>
                <a:spcPts val="1883"/>
              </a:lnSpc>
            </a:pPr>
            <a:r>
              <a:rPr lang="en-US" b="true" sz="2024" spc="-40">
                <a:solidFill>
                  <a:srgbClr val="5479F7"/>
                </a:solidFill>
                <a:latin typeface="Noto Sans Bold"/>
                <a:ea typeface="Noto Sans Bold"/>
                <a:cs typeface="Noto Sans Bold"/>
                <a:sym typeface="Noto Sans Bold"/>
              </a:rPr>
              <a:t>Năm học:</a:t>
            </a:r>
            <a:r>
              <a:rPr lang="en-US" sz="2024" spc="-40">
                <a:solidFill>
                  <a:srgbClr val="5479F7"/>
                </a:solidFill>
                <a:latin typeface="Noto Sans"/>
                <a:ea typeface="Noto Sans"/>
                <a:cs typeface="Noto Sans"/>
                <a:sym typeface="Noto Sans"/>
              </a:rPr>
              <a:t> 2024-2025</a:t>
            </a:r>
          </a:p>
          <a:p>
            <a:pPr algn="just">
              <a:lnSpc>
                <a:spcPts val="1883"/>
              </a:lnSpc>
            </a:pPr>
          </a:p>
        </p:txBody>
      </p:sp>
      <p:sp>
        <p:nvSpPr>
          <p:cNvPr name="TextBox 18" id="18"/>
          <p:cNvSpPr txBox="true"/>
          <p:nvPr/>
        </p:nvSpPr>
        <p:spPr>
          <a:xfrm rot="0">
            <a:off x="13955377" y="9347913"/>
            <a:ext cx="3911524" cy="417712"/>
          </a:xfrm>
          <a:prstGeom prst="rect">
            <a:avLst/>
          </a:prstGeom>
        </p:spPr>
        <p:txBody>
          <a:bodyPr anchor="t" rtlCol="false" tIns="0" lIns="0" bIns="0" rIns="0">
            <a:spAutoFit/>
          </a:bodyPr>
          <a:lstStyle/>
          <a:p>
            <a:pPr algn="ctr">
              <a:lnSpc>
                <a:spcPts val="3479"/>
              </a:lnSpc>
              <a:spcBef>
                <a:spcPct val="0"/>
              </a:spcBef>
            </a:pPr>
            <a:r>
              <a:rPr lang="en-US" sz="2485" spc="-49">
                <a:solidFill>
                  <a:srgbClr val="000000"/>
                </a:solidFill>
                <a:latin typeface="Noto Sans"/>
                <a:ea typeface="Noto Sans"/>
                <a:cs typeface="Noto Sans"/>
                <a:sym typeface="Noto Sans"/>
              </a:rPr>
              <a:t>Đại học Công nghệ Tp.HCM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3569912" y="3394176"/>
            <a:ext cx="10362239" cy="2105025"/>
          </a:xfrm>
          <a:prstGeom prst="rect">
            <a:avLst/>
          </a:prstGeom>
        </p:spPr>
        <p:txBody>
          <a:bodyPr anchor="t" rtlCol="false" tIns="0" lIns="0" bIns="0" rIns="0">
            <a:spAutoFit/>
          </a:bodyPr>
          <a:lstStyle/>
          <a:p>
            <a:pPr algn="ctr">
              <a:lnSpc>
                <a:spcPts val="8400"/>
              </a:lnSpc>
              <a:spcBef>
                <a:spcPct val="0"/>
              </a:spcBef>
            </a:pPr>
            <a:r>
              <a:rPr lang="en-US" sz="6000">
                <a:solidFill>
                  <a:srgbClr val="000000"/>
                </a:solidFill>
                <a:latin typeface="Paytone One"/>
                <a:ea typeface="Paytone One"/>
                <a:cs typeface="Paytone One"/>
                <a:sym typeface="Paytone One"/>
              </a:rPr>
              <a:t>CẢM ƠN THẦY VÀ CÁC BẠN ĐÃ LẮNG NGHE</a:t>
            </a:r>
          </a:p>
        </p:txBody>
      </p:sp>
      <p:sp>
        <p:nvSpPr>
          <p:cNvPr name="Freeform 3" id="3"/>
          <p:cNvSpPr/>
          <p:nvPr/>
        </p:nvSpPr>
        <p:spPr>
          <a:xfrm flipH="false" flipV="false" rot="5400000">
            <a:off x="284253" y="3783120"/>
            <a:ext cx="6219627" cy="6788133"/>
          </a:xfrm>
          <a:custGeom>
            <a:avLst/>
            <a:gdLst/>
            <a:ahLst/>
            <a:cxnLst/>
            <a:rect r="r" b="b" t="t" l="l"/>
            <a:pathLst>
              <a:path h="6788133" w="6219627">
                <a:moveTo>
                  <a:pt x="0" y="0"/>
                </a:moveTo>
                <a:lnTo>
                  <a:pt x="6219627" y="0"/>
                </a:lnTo>
                <a:lnTo>
                  <a:pt x="6219627" y="6788133"/>
                </a:lnTo>
                <a:lnTo>
                  <a:pt x="0" y="6788133"/>
                </a:lnTo>
                <a:lnTo>
                  <a:pt x="0" y="0"/>
                </a:lnTo>
                <a:close/>
              </a:path>
            </a:pathLst>
          </a:custGeom>
          <a:blipFill>
            <a:blip r:embed="rId2"/>
            <a:stretch>
              <a:fillRect l="0" t="0" r="0" b="0"/>
            </a:stretch>
          </a:blipFill>
        </p:spPr>
      </p:sp>
      <p:sp>
        <p:nvSpPr>
          <p:cNvPr name="Freeform 4" id="4"/>
          <p:cNvSpPr/>
          <p:nvPr/>
        </p:nvSpPr>
        <p:spPr>
          <a:xfrm flipH="false" flipV="false" rot="5400000">
            <a:off x="11784120" y="123935"/>
            <a:ext cx="6219627" cy="6788133"/>
          </a:xfrm>
          <a:custGeom>
            <a:avLst/>
            <a:gdLst/>
            <a:ahLst/>
            <a:cxnLst/>
            <a:rect r="r" b="b" t="t" l="l"/>
            <a:pathLst>
              <a:path h="6788133" w="6219627">
                <a:moveTo>
                  <a:pt x="0" y="0"/>
                </a:moveTo>
                <a:lnTo>
                  <a:pt x="6219627" y="0"/>
                </a:lnTo>
                <a:lnTo>
                  <a:pt x="6219627" y="6788133"/>
                </a:lnTo>
                <a:lnTo>
                  <a:pt x="0" y="6788133"/>
                </a:lnTo>
                <a:lnTo>
                  <a:pt x="0" y="0"/>
                </a:lnTo>
                <a:close/>
              </a:path>
            </a:pathLst>
          </a:custGeom>
          <a:blipFill>
            <a:blip r:embed="rId2"/>
            <a:stretch>
              <a:fillRect l="0" t="0" r="0" b="0"/>
            </a:stretch>
          </a:blipFill>
        </p:spPr>
      </p:sp>
      <p:sp>
        <p:nvSpPr>
          <p:cNvPr name="Freeform 5" id="5"/>
          <p:cNvSpPr/>
          <p:nvPr/>
        </p:nvSpPr>
        <p:spPr>
          <a:xfrm flipH="false" flipV="false" rot="-2700000">
            <a:off x="-2643987" y="-3186910"/>
            <a:ext cx="5287974" cy="5493999"/>
          </a:xfrm>
          <a:custGeom>
            <a:avLst/>
            <a:gdLst/>
            <a:ahLst/>
            <a:cxnLst/>
            <a:rect r="r" b="b" t="t" l="l"/>
            <a:pathLst>
              <a:path h="5493999" w="5287974">
                <a:moveTo>
                  <a:pt x="0" y="0"/>
                </a:moveTo>
                <a:lnTo>
                  <a:pt x="5287974" y="0"/>
                </a:lnTo>
                <a:lnTo>
                  <a:pt x="5287974" y="5493999"/>
                </a:lnTo>
                <a:lnTo>
                  <a:pt x="0" y="54939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5112616" y="-2135215"/>
            <a:ext cx="3965536" cy="4120037"/>
          </a:xfrm>
          <a:custGeom>
            <a:avLst/>
            <a:gdLst/>
            <a:ahLst/>
            <a:cxnLst/>
            <a:rect r="r" b="b" t="t" l="l"/>
            <a:pathLst>
              <a:path h="4120037" w="3965536">
                <a:moveTo>
                  <a:pt x="0" y="0"/>
                </a:moveTo>
                <a:lnTo>
                  <a:pt x="3965536" y="0"/>
                </a:lnTo>
                <a:lnTo>
                  <a:pt x="3965536" y="4120037"/>
                </a:lnTo>
                <a:lnTo>
                  <a:pt x="0" y="41200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58674" y="-1603325"/>
            <a:ext cx="5397303" cy="5890645"/>
          </a:xfrm>
          <a:custGeom>
            <a:avLst/>
            <a:gdLst/>
            <a:ahLst/>
            <a:cxnLst/>
            <a:rect r="r" b="b" t="t" l="l"/>
            <a:pathLst>
              <a:path h="5890645" w="5397303">
                <a:moveTo>
                  <a:pt x="0" y="0"/>
                </a:moveTo>
                <a:lnTo>
                  <a:pt x="5397304" y="0"/>
                </a:lnTo>
                <a:lnTo>
                  <a:pt x="5397304" y="5890645"/>
                </a:lnTo>
                <a:lnTo>
                  <a:pt x="0" y="5890645"/>
                </a:lnTo>
                <a:lnTo>
                  <a:pt x="0" y="0"/>
                </a:lnTo>
                <a:close/>
              </a:path>
            </a:pathLst>
          </a:custGeom>
          <a:blipFill>
            <a:blip r:embed="rId2"/>
            <a:stretch>
              <a:fillRect l="0" t="0" r="0" b="0"/>
            </a:stretch>
          </a:blipFill>
        </p:spPr>
      </p:sp>
      <p:sp>
        <p:nvSpPr>
          <p:cNvPr name="Freeform 3" id="3"/>
          <p:cNvSpPr/>
          <p:nvPr/>
        </p:nvSpPr>
        <p:spPr>
          <a:xfrm flipH="false" flipV="false" rot="5400000">
            <a:off x="9959243" y="6655333"/>
            <a:ext cx="5397303" cy="5890645"/>
          </a:xfrm>
          <a:custGeom>
            <a:avLst/>
            <a:gdLst/>
            <a:ahLst/>
            <a:cxnLst/>
            <a:rect r="r" b="b" t="t" l="l"/>
            <a:pathLst>
              <a:path h="5890645" w="5397303">
                <a:moveTo>
                  <a:pt x="0" y="0"/>
                </a:moveTo>
                <a:lnTo>
                  <a:pt x="5397304" y="0"/>
                </a:lnTo>
                <a:lnTo>
                  <a:pt x="5397304" y="5890645"/>
                </a:lnTo>
                <a:lnTo>
                  <a:pt x="0" y="5890645"/>
                </a:lnTo>
                <a:lnTo>
                  <a:pt x="0" y="0"/>
                </a:lnTo>
                <a:close/>
              </a:path>
            </a:pathLst>
          </a:custGeom>
          <a:blipFill>
            <a:blip r:embed="rId2"/>
            <a:stretch>
              <a:fillRect l="0" t="0" r="0" b="0"/>
            </a:stretch>
          </a:blipFill>
        </p:spPr>
      </p:sp>
      <p:sp>
        <p:nvSpPr>
          <p:cNvPr name="Freeform 4" id="4"/>
          <p:cNvSpPr/>
          <p:nvPr/>
        </p:nvSpPr>
        <p:spPr>
          <a:xfrm flipH="false" flipV="false" rot="-2700000">
            <a:off x="-2643987" y="-3572985"/>
            <a:ext cx="5287974" cy="5493999"/>
          </a:xfrm>
          <a:custGeom>
            <a:avLst/>
            <a:gdLst/>
            <a:ahLst/>
            <a:cxnLst/>
            <a:rect r="r" b="b" t="t" l="l"/>
            <a:pathLst>
              <a:path h="5493999" w="5287974">
                <a:moveTo>
                  <a:pt x="0" y="0"/>
                </a:moveTo>
                <a:lnTo>
                  <a:pt x="5287974" y="0"/>
                </a:lnTo>
                <a:lnTo>
                  <a:pt x="5287974" y="5493999"/>
                </a:lnTo>
                <a:lnTo>
                  <a:pt x="0" y="54939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288380" y="2254351"/>
            <a:ext cx="17711240" cy="7615833"/>
          </a:xfrm>
          <a:custGeom>
            <a:avLst/>
            <a:gdLst/>
            <a:ahLst/>
            <a:cxnLst/>
            <a:rect r="r" b="b" t="t" l="l"/>
            <a:pathLst>
              <a:path h="7615833" w="17711240">
                <a:moveTo>
                  <a:pt x="0" y="0"/>
                </a:moveTo>
                <a:lnTo>
                  <a:pt x="17711240" y="0"/>
                </a:lnTo>
                <a:lnTo>
                  <a:pt x="17711240" y="7615833"/>
                </a:lnTo>
                <a:lnTo>
                  <a:pt x="0" y="76158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916416" y="2369882"/>
            <a:ext cx="14212823" cy="7230774"/>
          </a:xfrm>
          <a:custGeom>
            <a:avLst/>
            <a:gdLst/>
            <a:ahLst/>
            <a:cxnLst/>
            <a:rect r="r" b="b" t="t" l="l"/>
            <a:pathLst>
              <a:path h="7230774" w="14212823">
                <a:moveTo>
                  <a:pt x="0" y="0"/>
                </a:moveTo>
                <a:lnTo>
                  <a:pt x="14212823" y="0"/>
                </a:lnTo>
                <a:lnTo>
                  <a:pt x="14212823" y="7230774"/>
                </a:lnTo>
                <a:lnTo>
                  <a:pt x="0" y="72307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112616" y="-2135215"/>
            <a:ext cx="3965536" cy="4120037"/>
          </a:xfrm>
          <a:custGeom>
            <a:avLst/>
            <a:gdLst/>
            <a:ahLst/>
            <a:cxnLst/>
            <a:rect r="r" b="b" t="t" l="l"/>
            <a:pathLst>
              <a:path h="4120037" w="3965536">
                <a:moveTo>
                  <a:pt x="0" y="0"/>
                </a:moveTo>
                <a:lnTo>
                  <a:pt x="3965536" y="0"/>
                </a:lnTo>
                <a:lnTo>
                  <a:pt x="3965536" y="4120037"/>
                </a:lnTo>
                <a:lnTo>
                  <a:pt x="0" y="41200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5775080" y="2828509"/>
            <a:ext cx="1187732" cy="616136"/>
          </a:xfrm>
          <a:custGeom>
            <a:avLst/>
            <a:gdLst/>
            <a:ahLst/>
            <a:cxnLst/>
            <a:rect r="r" b="b" t="t" l="l"/>
            <a:pathLst>
              <a:path h="616136" w="1187732">
                <a:moveTo>
                  <a:pt x="0" y="0"/>
                </a:moveTo>
                <a:lnTo>
                  <a:pt x="1187732" y="0"/>
                </a:lnTo>
                <a:lnTo>
                  <a:pt x="1187732" y="616136"/>
                </a:lnTo>
                <a:lnTo>
                  <a:pt x="0" y="61613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aphicFrame>
        <p:nvGraphicFramePr>
          <p:cNvPr name="Table 9" id="9"/>
          <p:cNvGraphicFramePr>
            <a:graphicFrameLocks noGrp="true"/>
          </p:cNvGraphicFramePr>
          <p:nvPr/>
        </p:nvGraphicFramePr>
        <p:xfrm>
          <a:off x="4196311" y="3750190"/>
          <a:ext cx="9653034" cy="4479682"/>
        </p:xfrm>
        <a:graphic>
          <a:graphicData uri="http://schemas.openxmlformats.org/drawingml/2006/table">
            <a:tbl>
              <a:tblPr/>
              <a:tblGrid>
                <a:gridCol w="2405866"/>
                <a:gridCol w="2276420"/>
                <a:gridCol w="4970748"/>
              </a:tblGrid>
              <a:tr h="1217060">
                <a:tc>
                  <a:txBody>
                    <a:bodyPr anchor="t" rtlCol="false"/>
                    <a:lstStyle/>
                    <a:p>
                      <a:pPr algn="ctr">
                        <a:lnSpc>
                          <a:spcPts val="2258"/>
                        </a:lnSpc>
                        <a:defRPr/>
                      </a:pPr>
                      <a:r>
                        <a:rPr lang="en-US" sz="1613" b="true">
                          <a:solidFill>
                            <a:srgbClr val="000000"/>
                          </a:solidFill>
                          <a:latin typeface="Noto Sans Bold"/>
                          <a:ea typeface="Noto Sans Bold"/>
                          <a:cs typeface="Noto Sans Bold"/>
                          <a:sym typeface="Noto Sans Bold"/>
                        </a:rPr>
                        <a:t>Họ tên</a:t>
                      </a:r>
                      <a:endParaRPr lang="en-US" sz="1100"/>
                    </a:p>
                    <a:p>
                      <a:pPr algn="ctr">
                        <a:lnSpc>
                          <a:spcPts val="2258"/>
                        </a:lnSpc>
                      </a:pPr>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c>
                  <a:txBody>
                    <a:bodyPr anchor="t" rtlCol="false"/>
                    <a:lstStyle/>
                    <a:p>
                      <a:pPr algn="ctr">
                        <a:lnSpc>
                          <a:spcPts val="2258"/>
                        </a:lnSpc>
                        <a:defRPr/>
                      </a:pPr>
                      <a:r>
                        <a:rPr lang="en-US" sz="1613" b="true">
                          <a:solidFill>
                            <a:srgbClr val="000000"/>
                          </a:solidFill>
                          <a:latin typeface="Noto Sans Bold"/>
                          <a:ea typeface="Noto Sans Bold"/>
                          <a:cs typeface="Noto Sans Bold"/>
                          <a:sym typeface="Noto Sans Bold"/>
                        </a:rPr>
                        <a:t>MSSV</a:t>
                      </a:r>
                      <a:endParaRPr lang="en-US" sz="1100"/>
                    </a:p>
                    <a:p>
                      <a:pPr algn="ctr">
                        <a:lnSpc>
                          <a:spcPts val="2258"/>
                        </a:lnSpc>
                      </a:pPr>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c>
                  <a:txBody>
                    <a:bodyPr anchor="t" rtlCol="false"/>
                    <a:lstStyle/>
                    <a:p>
                      <a:pPr algn="ctr">
                        <a:lnSpc>
                          <a:spcPts val="2678"/>
                        </a:lnSpc>
                        <a:defRPr/>
                      </a:pPr>
                      <a:r>
                        <a:rPr lang="en-US" sz="1913" b="true">
                          <a:solidFill>
                            <a:srgbClr val="000000"/>
                          </a:solidFill>
                          <a:latin typeface="Noto Sans Bold"/>
                          <a:ea typeface="Noto Sans Bold"/>
                          <a:cs typeface="Noto Sans Bold"/>
                          <a:sym typeface="Noto Sans Bold"/>
                        </a:rPr>
                        <a:t>Phân công nhiệm vụ</a:t>
                      </a:r>
                      <a:endParaRPr lang="en-US" sz="1100"/>
                    </a:p>
                    <a:p>
                      <a:pPr algn="ctr">
                        <a:lnSpc>
                          <a:spcPts val="2678"/>
                        </a:lnSpc>
                      </a:pPr>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r>
              <a:tr h="1276557">
                <a:tc>
                  <a:txBody>
                    <a:bodyPr anchor="t" rtlCol="false"/>
                    <a:lstStyle/>
                    <a:p>
                      <a:pPr algn="ctr">
                        <a:lnSpc>
                          <a:spcPts val="2258"/>
                        </a:lnSpc>
                        <a:defRPr/>
                      </a:pPr>
                      <a:r>
                        <a:rPr lang="en-US" sz="1613">
                          <a:solidFill>
                            <a:srgbClr val="000000"/>
                          </a:solidFill>
                          <a:latin typeface="Noto Sans"/>
                          <a:ea typeface="Noto Sans"/>
                          <a:cs typeface="Noto Sans"/>
                          <a:sym typeface="Noto Sans"/>
                        </a:rPr>
                        <a:t>Lê Minh Nhật (LEADER)</a:t>
                      </a:r>
                      <a:endParaRPr lang="en-US" sz="1100"/>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c>
                  <a:txBody>
                    <a:bodyPr anchor="t" rtlCol="false"/>
                    <a:lstStyle/>
                    <a:p>
                      <a:pPr algn="ctr">
                        <a:lnSpc>
                          <a:spcPts val="2258"/>
                        </a:lnSpc>
                        <a:defRPr/>
                      </a:pPr>
                      <a:r>
                        <a:rPr lang="en-US" sz="1613">
                          <a:solidFill>
                            <a:srgbClr val="000000"/>
                          </a:solidFill>
                          <a:latin typeface="Noto Sans"/>
                          <a:ea typeface="Noto Sans"/>
                          <a:cs typeface="Noto Sans"/>
                          <a:sym typeface="Noto Sans"/>
                        </a:rPr>
                        <a:t>2386400037</a:t>
                      </a:r>
                      <a:endParaRPr lang="en-US" sz="1100"/>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c>
                  <a:txBody>
                    <a:bodyPr anchor="t" rtlCol="false"/>
                    <a:lstStyle/>
                    <a:p>
                      <a:pPr algn="ctr">
                        <a:lnSpc>
                          <a:spcPts val="2258"/>
                        </a:lnSpc>
                        <a:defRPr/>
                      </a:pPr>
                      <a:r>
                        <a:rPr lang="en-US" sz="1613">
                          <a:solidFill>
                            <a:srgbClr val="000000"/>
                          </a:solidFill>
                          <a:latin typeface="Noto Sans"/>
                          <a:ea typeface="Noto Sans"/>
                          <a:cs typeface="Noto Sans"/>
                          <a:sym typeface="Noto Sans"/>
                        </a:rPr>
                        <a:t>Lưu trữ và cập nhật dữ liệu</a:t>
                      </a:r>
                      <a:endParaRPr lang="en-US" sz="1100"/>
                    </a:p>
                    <a:p>
                      <a:pPr algn="ctr">
                        <a:lnSpc>
                          <a:spcPts val="2258"/>
                        </a:lnSpc>
                      </a:pPr>
                      <a:r>
                        <a:rPr lang="en-US" sz="1613">
                          <a:solidFill>
                            <a:srgbClr val="000000"/>
                          </a:solidFill>
                          <a:latin typeface="Noto Sans"/>
                          <a:ea typeface="Noto Sans"/>
                          <a:cs typeface="Noto Sans"/>
                          <a:sym typeface="Noto Sans"/>
                        </a:rPr>
                        <a:t>Báo cáo chương 3,4</a:t>
                      </a:r>
                    </a:p>
                    <a:p>
                      <a:pPr algn="ctr">
                        <a:lnSpc>
                          <a:spcPts val="2258"/>
                        </a:lnSpc>
                      </a:pPr>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r>
              <a:tr h="997454">
                <a:tc>
                  <a:txBody>
                    <a:bodyPr anchor="t" rtlCol="false"/>
                    <a:lstStyle/>
                    <a:p>
                      <a:pPr algn="ctr">
                        <a:lnSpc>
                          <a:spcPts val="2258"/>
                        </a:lnSpc>
                        <a:defRPr/>
                      </a:pPr>
                      <a:r>
                        <a:rPr lang="en-US" sz="1613">
                          <a:solidFill>
                            <a:srgbClr val="000000"/>
                          </a:solidFill>
                          <a:latin typeface="Noto Sans"/>
                          <a:ea typeface="Noto Sans"/>
                          <a:cs typeface="Noto Sans"/>
                          <a:sym typeface="Noto Sans"/>
                        </a:rPr>
                        <a:t>Nguyễn Thanh Bình</a:t>
                      </a:r>
                      <a:endParaRPr lang="en-US" sz="1100"/>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c>
                  <a:txBody>
                    <a:bodyPr anchor="t" rtlCol="false"/>
                    <a:lstStyle/>
                    <a:p>
                      <a:pPr algn="ctr">
                        <a:lnSpc>
                          <a:spcPts val="2258"/>
                        </a:lnSpc>
                        <a:defRPr/>
                      </a:pPr>
                      <a:r>
                        <a:rPr lang="en-US" sz="1613">
                          <a:solidFill>
                            <a:srgbClr val="000000"/>
                          </a:solidFill>
                          <a:latin typeface="Noto Sans"/>
                          <a:ea typeface="Noto Sans"/>
                          <a:cs typeface="Noto Sans"/>
                          <a:sym typeface="Noto Sans"/>
                        </a:rPr>
                        <a:t>2386400006</a:t>
                      </a:r>
                      <a:endParaRPr lang="en-US" sz="1100"/>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c>
                  <a:txBody>
                    <a:bodyPr anchor="t" rtlCol="false"/>
                    <a:lstStyle/>
                    <a:p>
                      <a:pPr algn="ctr">
                        <a:lnSpc>
                          <a:spcPts val="2258"/>
                        </a:lnSpc>
                        <a:defRPr/>
                      </a:pPr>
                      <a:r>
                        <a:rPr lang="en-US" sz="1613">
                          <a:solidFill>
                            <a:srgbClr val="000000"/>
                          </a:solidFill>
                          <a:latin typeface="Noto Sans"/>
                          <a:ea typeface="Noto Sans"/>
                          <a:cs typeface="Noto Sans"/>
                          <a:sym typeface="Noto Sans"/>
                        </a:rPr>
                        <a:t>Thu thập dữ liệu, báo cáo chương 1,2,5</a:t>
                      </a:r>
                      <a:endParaRPr lang="en-US" sz="1100"/>
                    </a:p>
                    <a:p>
                      <a:pPr algn="ctr">
                        <a:lnSpc>
                          <a:spcPts val="2258"/>
                        </a:lnSpc>
                      </a:pPr>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r>
              <a:tr h="988612">
                <a:tc>
                  <a:txBody>
                    <a:bodyPr anchor="t" rtlCol="false"/>
                    <a:lstStyle/>
                    <a:p>
                      <a:pPr algn="ctr">
                        <a:lnSpc>
                          <a:spcPts val="2258"/>
                        </a:lnSpc>
                        <a:defRPr/>
                      </a:pPr>
                      <a:r>
                        <a:rPr lang="en-US" sz="1613">
                          <a:solidFill>
                            <a:srgbClr val="000000"/>
                          </a:solidFill>
                          <a:latin typeface="Noto Sans"/>
                          <a:ea typeface="Noto Sans"/>
                          <a:cs typeface="Noto Sans"/>
                          <a:sym typeface="Noto Sans"/>
                        </a:rPr>
                        <a:t>Trần Đại Lộc</a:t>
                      </a:r>
                      <a:endParaRPr lang="en-US" sz="1100"/>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c>
                  <a:txBody>
                    <a:bodyPr anchor="t" rtlCol="false"/>
                    <a:lstStyle/>
                    <a:p>
                      <a:pPr algn="ctr">
                        <a:lnSpc>
                          <a:spcPts val="2258"/>
                        </a:lnSpc>
                        <a:defRPr/>
                      </a:pPr>
                      <a:r>
                        <a:rPr lang="en-US" sz="1613">
                          <a:solidFill>
                            <a:srgbClr val="000000"/>
                          </a:solidFill>
                          <a:latin typeface="Noto Sans"/>
                          <a:ea typeface="Noto Sans"/>
                          <a:cs typeface="Noto Sans"/>
                          <a:sym typeface="Noto Sans"/>
                        </a:rPr>
                        <a:t>2386400033</a:t>
                      </a:r>
                      <a:endParaRPr lang="en-US" sz="1100"/>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c>
                  <a:txBody>
                    <a:bodyPr anchor="t" rtlCol="false"/>
                    <a:lstStyle/>
                    <a:p>
                      <a:pPr algn="ctr">
                        <a:lnSpc>
                          <a:spcPts val="2258"/>
                        </a:lnSpc>
                        <a:defRPr/>
                      </a:pPr>
                      <a:r>
                        <a:rPr lang="en-US" sz="1613">
                          <a:solidFill>
                            <a:srgbClr val="000000"/>
                          </a:solidFill>
                          <a:latin typeface="Noto Sans"/>
                          <a:ea typeface="Noto Sans"/>
                          <a:cs typeface="Noto Sans"/>
                          <a:sym typeface="Noto Sans"/>
                        </a:rPr>
                        <a:t>Truy vấn dữ liệu, tổng hợp báo cáo + làm slide</a:t>
                      </a:r>
                      <a:endParaRPr lang="en-US" sz="1100"/>
                    </a:p>
                    <a:p>
                      <a:pPr algn="ctr">
                        <a:lnSpc>
                          <a:spcPts val="2258"/>
                        </a:lnSpc>
                      </a:pPr>
                    </a:p>
                  </a:txBody>
                  <a:tcPr marL="170753" marR="170753" marT="170753" marB="170753" anchor="ctr">
                    <a:lnL cmpd="sng" algn="ctr" cap="flat" w="34151">
                      <a:solidFill>
                        <a:srgbClr val="000000"/>
                      </a:solidFill>
                      <a:prstDash val="solid"/>
                      <a:round/>
                      <a:headEnd type="none" w="med" len="med"/>
                      <a:tailEnd type="none" w="med" len="med"/>
                    </a:lnL>
                    <a:lnR cmpd="sng" algn="ctr" cap="flat" w="34151">
                      <a:solidFill>
                        <a:srgbClr val="000000"/>
                      </a:solidFill>
                      <a:prstDash val="solid"/>
                      <a:round/>
                      <a:headEnd type="none" w="med" len="med"/>
                      <a:tailEnd type="none" w="med" len="med"/>
                    </a:lnR>
                    <a:lnT cmpd="sng" algn="ctr" cap="flat" w="34151">
                      <a:solidFill>
                        <a:srgbClr val="000000"/>
                      </a:solidFill>
                      <a:prstDash val="solid"/>
                      <a:round/>
                      <a:headEnd type="none" w="med" len="med"/>
                      <a:tailEnd type="none" w="med" len="med"/>
                    </a:lnT>
                    <a:lnB cmpd="sng" algn="ctr" cap="flat" w="34151">
                      <a:solidFill>
                        <a:srgbClr val="000000"/>
                      </a:solidFill>
                      <a:prstDash val="solid"/>
                      <a:round/>
                      <a:headEnd type="none" w="med" len="med"/>
                      <a:tailEnd type="none" w="med" len="med"/>
                    </a:lnB>
                  </a:tcPr>
                </a:tc>
              </a:tr>
            </a:tbl>
          </a:graphicData>
        </a:graphic>
      </p:graphicFrame>
      <p:sp>
        <p:nvSpPr>
          <p:cNvPr name="Freeform 10" id="10"/>
          <p:cNvSpPr/>
          <p:nvPr/>
        </p:nvSpPr>
        <p:spPr>
          <a:xfrm flipH="false" flipV="false" rot="0">
            <a:off x="5405255" y="170787"/>
            <a:ext cx="7764932" cy="1912114"/>
          </a:xfrm>
          <a:custGeom>
            <a:avLst/>
            <a:gdLst/>
            <a:ahLst/>
            <a:cxnLst/>
            <a:rect r="r" b="b" t="t" l="l"/>
            <a:pathLst>
              <a:path h="1912114" w="7764932">
                <a:moveTo>
                  <a:pt x="0" y="0"/>
                </a:moveTo>
                <a:lnTo>
                  <a:pt x="7764932" y="0"/>
                </a:lnTo>
                <a:lnTo>
                  <a:pt x="7764932" y="1912114"/>
                </a:lnTo>
                <a:lnTo>
                  <a:pt x="0" y="191211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0" y="8220347"/>
            <a:ext cx="5992840" cy="1854138"/>
          </a:xfrm>
          <a:custGeom>
            <a:avLst/>
            <a:gdLst/>
            <a:ahLst/>
            <a:cxnLst/>
            <a:rect r="r" b="b" t="t" l="l"/>
            <a:pathLst>
              <a:path h="1854138" w="5992840">
                <a:moveTo>
                  <a:pt x="0" y="0"/>
                </a:moveTo>
                <a:lnTo>
                  <a:pt x="5992840" y="0"/>
                </a:lnTo>
                <a:lnTo>
                  <a:pt x="5992840" y="1854139"/>
                </a:lnTo>
                <a:lnTo>
                  <a:pt x="0" y="1854139"/>
                </a:lnTo>
                <a:lnTo>
                  <a:pt x="0" y="0"/>
                </a:lnTo>
                <a:close/>
              </a:path>
            </a:pathLst>
          </a:custGeom>
          <a:blipFill>
            <a:blip r:embed="rId13"/>
            <a:stretch>
              <a:fillRect l="0" t="0" r="0" b="0"/>
            </a:stretch>
          </a:blipFill>
        </p:spPr>
      </p:sp>
      <p:sp>
        <p:nvSpPr>
          <p:cNvPr name="Freeform 12" id="12"/>
          <p:cNvSpPr/>
          <p:nvPr/>
        </p:nvSpPr>
        <p:spPr>
          <a:xfrm flipH="false" flipV="false" rot="0">
            <a:off x="15331382" y="7760097"/>
            <a:ext cx="2046034" cy="2028131"/>
          </a:xfrm>
          <a:custGeom>
            <a:avLst/>
            <a:gdLst/>
            <a:ahLst/>
            <a:cxnLst/>
            <a:rect r="r" b="b" t="t" l="l"/>
            <a:pathLst>
              <a:path h="2028131" w="2046034">
                <a:moveTo>
                  <a:pt x="0" y="0"/>
                </a:moveTo>
                <a:lnTo>
                  <a:pt x="2046034" y="0"/>
                </a:lnTo>
                <a:lnTo>
                  <a:pt x="2046034" y="2028131"/>
                </a:lnTo>
                <a:lnTo>
                  <a:pt x="0" y="2028131"/>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3" id="13"/>
          <p:cNvSpPr txBox="true"/>
          <p:nvPr/>
        </p:nvSpPr>
        <p:spPr>
          <a:xfrm rot="0">
            <a:off x="5822738" y="550669"/>
            <a:ext cx="8291500" cy="1496931"/>
          </a:xfrm>
          <a:prstGeom prst="rect">
            <a:avLst/>
          </a:prstGeom>
        </p:spPr>
        <p:txBody>
          <a:bodyPr anchor="t" rtlCol="false" tIns="0" lIns="0" bIns="0" rIns="0">
            <a:spAutoFit/>
          </a:bodyPr>
          <a:lstStyle/>
          <a:p>
            <a:pPr algn="l">
              <a:lnSpc>
                <a:spcPts val="6004"/>
              </a:lnSpc>
            </a:pPr>
            <a:r>
              <a:rPr lang="en-US" sz="4288">
                <a:solidFill>
                  <a:srgbClr val="5479F7"/>
                </a:solidFill>
                <a:latin typeface="Paytone One"/>
                <a:ea typeface="Paytone One"/>
                <a:cs typeface="Paytone One"/>
                <a:sym typeface="Paytone One"/>
              </a:rPr>
              <a:t>PHÂN</a:t>
            </a:r>
            <a:r>
              <a:rPr lang="en-US" sz="4288">
                <a:solidFill>
                  <a:srgbClr val="5479F7"/>
                </a:solidFill>
                <a:latin typeface="Paytone One"/>
                <a:ea typeface="Paytone One"/>
                <a:cs typeface="Paytone One"/>
                <a:sym typeface="Paytone One"/>
              </a:rPr>
              <a:t> TÍCH DỮ LIỆU Ô TÔ  </a:t>
            </a:r>
          </a:p>
          <a:p>
            <a:pPr algn="l">
              <a:lnSpc>
                <a:spcPts val="6004"/>
              </a:lnSpc>
            </a:pPr>
          </a:p>
        </p:txBody>
      </p:sp>
      <p:sp>
        <p:nvSpPr>
          <p:cNvPr name="TextBox 14" id="14"/>
          <p:cNvSpPr txBox="true"/>
          <p:nvPr/>
        </p:nvSpPr>
        <p:spPr>
          <a:xfrm rot="0">
            <a:off x="7355921" y="2727771"/>
            <a:ext cx="4362376" cy="731885"/>
          </a:xfrm>
          <a:prstGeom prst="rect">
            <a:avLst/>
          </a:prstGeom>
        </p:spPr>
        <p:txBody>
          <a:bodyPr anchor="t" rtlCol="false" tIns="0" lIns="0" bIns="0" rIns="0">
            <a:spAutoFit/>
          </a:bodyPr>
          <a:lstStyle/>
          <a:p>
            <a:pPr algn="ctr">
              <a:lnSpc>
                <a:spcPts val="6075"/>
              </a:lnSpc>
              <a:spcBef>
                <a:spcPct val="0"/>
              </a:spcBef>
            </a:pPr>
            <a:r>
              <a:rPr lang="en-US" sz="4339" spc="-86">
                <a:solidFill>
                  <a:srgbClr val="000000"/>
                </a:solidFill>
                <a:latin typeface="Noto Sans"/>
                <a:ea typeface="Noto Sans"/>
                <a:cs typeface="Noto Sans"/>
                <a:sym typeface="Noto Sans"/>
              </a:rPr>
              <a:t>Thành viên nhóm</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346118" y="-1716708"/>
            <a:ext cx="5397303" cy="5890645"/>
          </a:xfrm>
          <a:custGeom>
            <a:avLst/>
            <a:gdLst/>
            <a:ahLst/>
            <a:cxnLst/>
            <a:rect r="r" b="b" t="t" l="l"/>
            <a:pathLst>
              <a:path h="5890645" w="5397303">
                <a:moveTo>
                  <a:pt x="0" y="0"/>
                </a:moveTo>
                <a:lnTo>
                  <a:pt x="5397304" y="0"/>
                </a:lnTo>
                <a:lnTo>
                  <a:pt x="5397304" y="5890644"/>
                </a:lnTo>
                <a:lnTo>
                  <a:pt x="0" y="5890644"/>
                </a:lnTo>
                <a:lnTo>
                  <a:pt x="0" y="0"/>
                </a:lnTo>
                <a:close/>
              </a:path>
            </a:pathLst>
          </a:custGeom>
          <a:blipFill>
            <a:blip r:embed="rId2"/>
            <a:stretch>
              <a:fillRect l="0" t="0" r="0" b="0"/>
            </a:stretch>
          </a:blipFill>
        </p:spPr>
      </p:sp>
      <p:sp>
        <p:nvSpPr>
          <p:cNvPr name="Freeform 3" id="3"/>
          <p:cNvSpPr/>
          <p:nvPr/>
        </p:nvSpPr>
        <p:spPr>
          <a:xfrm flipH="false" flipV="false" rot="-2700000">
            <a:off x="-2643987" y="-3572985"/>
            <a:ext cx="5287974" cy="5493999"/>
          </a:xfrm>
          <a:custGeom>
            <a:avLst/>
            <a:gdLst/>
            <a:ahLst/>
            <a:cxnLst/>
            <a:rect r="r" b="b" t="t" l="l"/>
            <a:pathLst>
              <a:path h="5493999" w="5287974">
                <a:moveTo>
                  <a:pt x="0" y="0"/>
                </a:moveTo>
                <a:lnTo>
                  <a:pt x="5287974" y="0"/>
                </a:lnTo>
                <a:lnTo>
                  <a:pt x="5287974" y="5493999"/>
                </a:lnTo>
                <a:lnTo>
                  <a:pt x="0" y="54939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88380" y="2254351"/>
            <a:ext cx="17711240" cy="7615833"/>
          </a:xfrm>
          <a:custGeom>
            <a:avLst/>
            <a:gdLst/>
            <a:ahLst/>
            <a:cxnLst/>
            <a:rect r="r" b="b" t="t" l="l"/>
            <a:pathLst>
              <a:path h="7615833" w="17711240">
                <a:moveTo>
                  <a:pt x="0" y="0"/>
                </a:moveTo>
                <a:lnTo>
                  <a:pt x="17711240" y="0"/>
                </a:lnTo>
                <a:lnTo>
                  <a:pt x="17711240" y="7615833"/>
                </a:lnTo>
                <a:lnTo>
                  <a:pt x="0" y="76158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5400000">
            <a:off x="15074296" y="7942041"/>
            <a:ext cx="5397303" cy="5890645"/>
          </a:xfrm>
          <a:custGeom>
            <a:avLst/>
            <a:gdLst/>
            <a:ahLst/>
            <a:cxnLst/>
            <a:rect r="r" b="b" t="t" l="l"/>
            <a:pathLst>
              <a:path h="5890645" w="5397303">
                <a:moveTo>
                  <a:pt x="0" y="0"/>
                </a:moveTo>
                <a:lnTo>
                  <a:pt x="5397303" y="0"/>
                </a:lnTo>
                <a:lnTo>
                  <a:pt x="5397303" y="5890645"/>
                </a:lnTo>
                <a:lnTo>
                  <a:pt x="0" y="5890645"/>
                </a:lnTo>
                <a:lnTo>
                  <a:pt x="0" y="0"/>
                </a:lnTo>
                <a:close/>
              </a:path>
            </a:pathLst>
          </a:custGeom>
          <a:blipFill>
            <a:blip r:embed="rId2"/>
            <a:stretch>
              <a:fillRect l="0" t="0" r="0" b="0"/>
            </a:stretch>
          </a:blipFill>
        </p:spPr>
      </p:sp>
      <p:sp>
        <p:nvSpPr>
          <p:cNvPr name="Freeform 6" id="6"/>
          <p:cNvSpPr/>
          <p:nvPr/>
        </p:nvSpPr>
        <p:spPr>
          <a:xfrm flipH="false" flipV="false" rot="0">
            <a:off x="1668481" y="2716973"/>
            <a:ext cx="14951037" cy="6690589"/>
          </a:xfrm>
          <a:custGeom>
            <a:avLst/>
            <a:gdLst/>
            <a:ahLst/>
            <a:cxnLst/>
            <a:rect r="r" b="b" t="t" l="l"/>
            <a:pathLst>
              <a:path h="6690589" w="14951037">
                <a:moveTo>
                  <a:pt x="0" y="0"/>
                </a:moveTo>
                <a:lnTo>
                  <a:pt x="14951038" y="0"/>
                </a:lnTo>
                <a:lnTo>
                  <a:pt x="14951038" y="6690589"/>
                </a:lnTo>
                <a:lnTo>
                  <a:pt x="0" y="669058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5112616" y="-2135215"/>
            <a:ext cx="3965536" cy="4120037"/>
          </a:xfrm>
          <a:custGeom>
            <a:avLst/>
            <a:gdLst/>
            <a:ahLst/>
            <a:cxnLst/>
            <a:rect r="r" b="b" t="t" l="l"/>
            <a:pathLst>
              <a:path h="4120037" w="3965536">
                <a:moveTo>
                  <a:pt x="0" y="0"/>
                </a:moveTo>
                <a:lnTo>
                  <a:pt x="3965536" y="0"/>
                </a:lnTo>
                <a:lnTo>
                  <a:pt x="3965536" y="4120037"/>
                </a:lnTo>
                <a:lnTo>
                  <a:pt x="0" y="41200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674006" y="281113"/>
            <a:ext cx="7764932" cy="1912114"/>
          </a:xfrm>
          <a:custGeom>
            <a:avLst/>
            <a:gdLst/>
            <a:ahLst/>
            <a:cxnLst/>
            <a:rect r="r" b="b" t="t" l="l"/>
            <a:pathLst>
              <a:path h="1912114" w="7764932">
                <a:moveTo>
                  <a:pt x="0" y="0"/>
                </a:moveTo>
                <a:lnTo>
                  <a:pt x="7764932" y="0"/>
                </a:lnTo>
                <a:lnTo>
                  <a:pt x="7764932" y="1912114"/>
                </a:lnTo>
                <a:lnTo>
                  <a:pt x="0" y="19121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3468767" y="2934744"/>
            <a:ext cx="904898" cy="1011059"/>
          </a:xfrm>
          <a:custGeom>
            <a:avLst/>
            <a:gdLst/>
            <a:ahLst/>
            <a:cxnLst/>
            <a:rect r="r" b="b" t="t" l="l"/>
            <a:pathLst>
              <a:path h="1011059" w="904898">
                <a:moveTo>
                  <a:pt x="0" y="0"/>
                </a:moveTo>
                <a:lnTo>
                  <a:pt x="904898" y="0"/>
                </a:lnTo>
                <a:lnTo>
                  <a:pt x="904898" y="1011059"/>
                </a:lnTo>
                <a:lnTo>
                  <a:pt x="0" y="10110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8738589" y="2953282"/>
            <a:ext cx="973984" cy="973984"/>
          </a:xfrm>
          <a:custGeom>
            <a:avLst/>
            <a:gdLst/>
            <a:ahLst/>
            <a:cxnLst/>
            <a:rect r="r" b="b" t="t" l="l"/>
            <a:pathLst>
              <a:path h="973984" w="973984">
                <a:moveTo>
                  <a:pt x="0" y="0"/>
                </a:moveTo>
                <a:lnTo>
                  <a:pt x="973983" y="0"/>
                </a:lnTo>
                <a:lnTo>
                  <a:pt x="973983" y="973984"/>
                </a:lnTo>
                <a:lnTo>
                  <a:pt x="0" y="97398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3827378" y="2905859"/>
            <a:ext cx="1000246" cy="1068830"/>
          </a:xfrm>
          <a:custGeom>
            <a:avLst/>
            <a:gdLst/>
            <a:ahLst/>
            <a:cxnLst/>
            <a:rect r="r" b="b" t="t" l="l"/>
            <a:pathLst>
              <a:path h="1068830" w="1000246">
                <a:moveTo>
                  <a:pt x="0" y="0"/>
                </a:moveTo>
                <a:lnTo>
                  <a:pt x="1000247" y="0"/>
                </a:lnTo>
                <a:lnTo>
                  <a:pt x="1000247" y="1068830"/>
                </a:lnTo>
                <a:lnTo>
                  <a:pt x="0" y="106883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0" y="7791204"/>
            <a:ext cx="2257774" cy="2757587"/>
          </a:xfrm>
          <a:custGeom>
            <a:avLst/>
            <a:gdLst/>
            <a:ahLst/>
            <a:cxnLst/>
            <a:rect r="r" b="b" t="t" l="l"/>
            <a:pathLst>
              <a:path h="2757587" w="2257774">
                <a:moveTo>
                  <a:pt x="0" y="0"/>
                </a:moveTo>
                <a:lnTo>
                  <a:pt x="2257774" y="0"/>
                </a:lnTo>
                <a:lnTo>
                  <a:pt x="2257774" y="2757587"/>
                </a:lnTo>
                <a:lnTo>
                  <a:pt x="0" y="275758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3" id="13"/>
          <p:cNvSpPr txBox="true"/>
          <p:nvPr/>
        </p:nvSpPr>
        <p:spPr>
          <a:xfrm rot="0">
            <a:off x="5316560" y="696296"/>
            <a:ext cx="8291500" cy="1496931"/>
          </a:xfrm>
          <a:prstGeom prst="rect">
            <a:avLst/>
          </a:prstGeom>
        </p:spPr>
        <p:txBody>
          <a:bodyPr anchor="t" rtlCol="false" tIns="0" lIns="0" bIns="0" rIns="0">
            <a:spAutoFit/>
          </a:bodyPr>
          <a:lstStyle/>
          <a:p>
            <a:pPr algn="l">
              <a:lnSpc>
                <a:spcPts val="6004"/>
              </a:lnSpc>
            </a:pPr>
            <a:r>
              <a:rPr lang="en-US" sz="4288">
                <a:solidFill>
                  <a:srgbClr val="5479F7"/>
                </a:solidFill>
                <a:latin typeface="Paytone One"/>
                <a:ea typeface="Paytone One"/>
                <a:cs typeface="Paytone One"/>
                <a:sym typeface="Paytone One"/>
              </a:rPr>
              <a:t>2. LÝ DO CHỌN ĐỀ TÀI</a:t>
            </a:r>
          </a:p>
          <a:p>
            <a:pPr algn="l">
              <a:lnSpc>
                <a:spcPts val="6004"/>
              </a:lnSpc>
            </a:pPr>
          </a:p>
        </p:txBody>
      </p:sp>
      <p:sp>
        <p:nvSpPr>
          <p:cNvPr name="TextBox 14" id="14"/>
          <p:cNvSpPr txBox="true"/>
          <p:nvPr/>
        </p:nvSpPr>
        <p:spPr>
          <a:xfrm rot="0">
            <a:off x="2208660" y="4755028"/>
            <a:ext cx="3425112" cy="3921723"/>
          </a:xfrm>
          <a:prstGeom prst="rect">
            <a:avLst/>
          </a:prstGeom>
        </p:spPr>
        <p:txBody>
          <a:bodyPr anchor="t" rtlCol="false" tIns="0" lIns="0" bIns="0" rIns="0">
            <a:spAutoFit/>
          </a:bodyPr>
          <a:lstStyle/>
          <a:p>
            <a:pPr algn="ctr">
              <a:lnSpc>
                <a:spcPts val="3961"/>
              </a:lnSpc>
              <a:spcBef>
                <a:spcPct val="0"/>
              </a:spcBef>
            </a:pPr>
            <a:r>
              <a:rPr lang="en-US" sz="2829" spc="-56">
                <a:solidFill>
                  <a:srgbClr val="000000"/>
                </a:solidFill>
                <a:latin typeface="Noto Sans"/>
                <a:ea typeface="Noto Sans"/>
                <a:cs typeface="Noto Sans"/>
                <a:sym typeface="Noto Sans"/>
              </a:rPr>
              <a:t>Thị</a:t>
            </a:r>
            <a:r>
              <a:rPr lang="en-US" sz="2829" spc="-56">
                <a:solidFill>
                  <a:srgbClr val="000000"/>
                </a:solidFill>
                <a:latin typeface="Noto Sans"/>
                <a:ea typeface="Noto Sans"/>
                <a:cs typeface="Noto Sans"/>
                <a:sym typeface="Noto Sans"/>
              </a:rPr>
              <a:t> trường ô tô cũ tại Việt Nam đang phát triển mạnh mẽ, nhu cầu tham khảo giá và tình trạng xe là rất lớn để đưa ra quyết định tối ưu.</a:t>
            </a:r>
          </a:p>
          <a:p>
            <a:pPr algn="ctr">
              <a:lnSpc>
                <a:spcPts val="3961"/>
              </a:lnSpc>
              <a:spcBef>
                <a:spcPct val="0"/>
              </a:spcBef>
            </a:pPr>
          </a:p>
        </p:txBody>
      </p:sp>
      <p:sp>
        <p:nvSpPr>
          <p:cNvPr name="TextBox 15" id="15"/>
          <p:cNvSpPr txBox="true"/>
          <p:nvPr/>
        </p:nvSpPr>
        <p:spPr>
          <a:xfrm rot="0">
            <a:off x="7605446" y="4641641"/>
            <a:ext cx="3240270" cy="3921723"/>
          </a:xfrm>
          <a:prstGeom prst="rect">
            <a:avLst/>
          </a:prstGeom>
        </p:spPr>
        <p:txBody>
          <a:bodyPr anchor="t" rtlCol="false" tIns="0" lIns="0" bIns="0" rIns="0">
            <a:spAutoFit/>
          </a:bodyPr>
          <a:lstStyle/>
          <a:p>
            <a:pPr algn="ctr">
              <a:lnSpc>
                <a:spcPts val="3961"/>
              </a:lnSpc>
              <a:spcBef>
                <a:spcPct val="0"/>
              </a:spcBef>
            </a:pPr>
            <a:r>
              <a:rPr lang="en-US" sz="2829" spc="-56">
                <a:solidFill>
                  <a:srgbClr val="000000"/>
                </a:solidFill>
                <a:latin typeface="Noto Sans"/>
                <a:ea typeface="Noto Sans"/>
                <a:cs typeface="Noto Sans"/>
                <a:sym typeface="Noto Sans"/>
              </a:rPr>
              <a:t>Chợ</a:t>
            </a:r>
            <a:r>
              <a:rPr lang="en-US" sz="2829" spc="-56">
                <a:solidFill>
                  <a:srgbClr val="000000"/>
                </a:solidFill>
                <a:latin typeface="Noto Sans"/>
                <a:ea typeface="Noto Sans"/>
                <a:cs typeface="Noto Sans"/>
                <a:sym typeface="Noto Sans"/>
              </a:rPr>
              <a:t> Tốt là sàn thương mại điện tử hàng đầu về xe cộ, chứa lượng dữ liệu khổng lồ và được cập nhật liên tục từng giây.</a:t>
            </a:r>
          </a:p>
          <a:p>
            <a:pPr algn="ctr">
              <a:lnSpc>
                <a:spcPts val="3961"/>
              </a:lnSpc>
              <a:spcBef>
                <a:spcPct val="0"/>
              </a:spcBef>
            </a:pPr>
          </a:p>
        </p:txBody>
      </p:sp>
      <p:sp>
        <p:nvSpPr>
          <p:cNvPr name="TextBox 16" id="16"/>
          <p:cNvSpPr txBox="true"/>
          <p:nvPr/>
        </p:nvSpPr>
        <p:spPr>
          <a:xfrm rot="0">
            <a:off x="12601837" y="4508405"/>
            <a:ext cx="3451328" cy="4414969"/>
          </a:xfrm>
          <a:prstGeom prst="rect">
            <a:avLst/>
          </a:prstGeom>
        </p:spPr>
        <p:txBody>
          <a:bodyPr anchor="t" rtlCol="false" tIns="0" lIns="0" bIns="0" rIns="0">
            <a:spAutoFit/>
          </a:bodyPr>
          <a:lstStyle/>
          <a:p>
            <a:pPr algn="ctr">
              <a:lnSpc>
                <a:spcPts val="3961"/>
              </a:lnSpc>
              <a:spcBef>
                <a:spcPct val="0"/>
              </a:spcBef>
            </a:pPr>
            <a:r>
              <a:rPr lang="en-US" sz="2829" spc="-56">
                <a:solidFill>
                  <a:srgbClr val="000000"/>
                </a:solidFill>
                <a:latin typeface="Noto Sans"/>
                <a:ea typeface="Noto Sans"/>
                <a:cs typeface="Noto Sans"/>
                <a:sym typeface="Noto Sans"/>
              </a:rPr>
              <a:t>Áp</a:t>
            </a:r>
            <a:r>
              <a:rPr lang="en-US" sz="2829" spc="-56">
                <a:solidFill>
                  <a:srgbClr val="000000"/>
                </a:solidFill>
                <a:latin typeface="Noto Sans"/>
                <a:ea typeface="Noto Sans"/>
                <a:cs typeface="Noto Sans"/>
                <a:sym typeface="Noto Sans"/>
              </a:rPr>
              <a:t> dụng kỹ thuật thu thập dữ liệu tự động thay vì thủ công để xử lý dữ liệu lớn, hỗ trợ đưa ra quyết định mua bán dựa trên số liệu thực tế thay vì cảm tính.</a:t>
            </a:r>
          </a:p>
          <a:p>
            <a:pPr algn="ctr">
              <a:lnSpc>
                <a:spcPts val="3961"/>
              </a:lnSpc>
              <a:spcBef>
                <a:spcPct val="0"/>
              </a:spcBef>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2346118" y="-1716708"/>
            <a:ext cx="5397303" cy="5890645"/>
          </a:xfrm>
          <a:custGeom>
            <a:avLst/>
            <a:gdLst/>
            <a:ahLst/>
            <a:cxnLst/>
            <a:rect r="r" b="b" t="t" l="l"/>
            <a:pathLst>
              <a:path h="5890645" w="5397303">
                <a:moveTo>
                  <a:pt x="0" y="0"/>
                </a:moveTo>
                <a:lnTo>
                  <a:pt x="5397304" y="0"/>
                </a:lnTo>
                <a:lnTo>
                  <a:pt x="5397304" y="5890644"/>
                </a:lnTo>
                <a:lnTo>
                  <a:pt x="0" y="5890644"/>
                </a:lnTo>
                <a:lnTo>
                  <a:pt x="0" y="0"/>
                </a:lnTo>
                <a:close/>
              </a:path>
            </a:pathLst>
          </a:custGeom>
          <a:blipFill>
            <a:blip r:embed="rId2"/>
            <a:stretch>
              <a:fillRect l="0" t="0" r="0" b="0"/>
            </a:stretch>
          </a:blipFill>
        </p:spPr>
      </p:sp>
      <p:sp>
        <p:nvSpPr>
          <p:cNvPr name="Freeform 3" id="3"/>
          <p:cNvSpPr/>
          <p:nvPr/>
        </p:nvSpPr>
        <p:spPr>
          <a:xfrm flipH="false" flipV="false" rot="-2700000">
            <a:off x="-2643987" y="-3572985"/>
            <a:ext cx="5287974" cy="5493999"/>
          </a:xfrm>
          <a:custGeom>
            <a:avLst/>
            <a:gdLst/>
            <a:ahLst/>
            <a:cxnLst/>
            <a:rect r="r" b="b" t="t" l="l"/>
            <a:pathLst>
              <a:path h="5493999" w="5287974">
                <a:moveTo>
                  <a:pt x="0" y="0"/>
                </a:moveTo>
                <a:lnTo>
                  <a:pt x="5287974" y="0"/>
                </a:lnTo>
                <a:lnTo>
                  <a:pt x="5287974" y="5493999"/>
                </a:lnTo>
                <a:lnTo>
                  <a:pt x="0" y="54939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88380" y="2254351"/>
            <a:ext cx="17711240" cy="7615833"/>
          </a:xfrm>
          <a:custGeom>
            <a:avLst/>
            <a:gdLst/>
            <a:ahLst/>
            <a:cxnLst/>
            <a:rect r="r" b="b" t="t" l="l"/>
            <a:pathLst>
              <a:path h="7615833" w="17711240">
                <a:moveTo>
                  <a:pt x="0" y="0"/>
                </a:moveTo>
                <a:lnTo>
                  <a:pt x="17711240" y="0"/>
                </a:lnTo>
                <a:lnTo>
                  <a:pt x="17711240" y="7615833"/>
                </a:lnTo>
                <a:lnTo>
                  <a:pt x="0" y="761583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000025" y="3471793"/>
            <a:ext cx="16821060" cy="5452827"/>
          </a:xfrm>
          <a:custGeom>
            <a:avLst/>
            <a:gdLst/>
            <a:ahLst/>
            <a:cxnLst/>
            <a:rect r="r" b="b" t="t" l="l"/>
            <a:pathLst>
              <a:path h="5452827" w="16821060">
                <a:moveTo>
                  <a:pt x="0" y="0"/>
                </a:moveTo>
                <a:lnTo>
                  <a:pt x="16821059" y="0"/>
                </a:lnTo>
                <a:lnTo>
                  <a:pt x="16821059" y="5452827"/>
                </a:lnTo>
                <a:lnTo>
                  <a:pt x="0" y="545282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5400000">
            <a:off x="12685609" y="7341678"/>
            <a:ext cx="5397303" cy="5890645"/>
          </a:xfrm>
          <a:custGeom>
            <a:avLst/>
            <a:gdLst/>
            <a:ahLst/>
            <a:cxnLst/>
            <a:rect r="r" b="b" t="t" l="l"/>
            <a:pathLst>
              <a:path h="5890645" w="5397303">
                <a:moveTo>
                  <a:pt x="0" y="0"/>
                </a:moveTo>
                <a:lnTo>
                  <a:pt x="5397303" y="0"/>
                </a:lnTo>
                <a:lnTo>
                  <a:pt x="5397303" y="5890644"/>
                </a:lnTo>
                <a:lnTo>
                  <a:pt x="0" y="5890644"/>
                </a:lnTo>
                <a:lnTo>
                  <a:pt x="0" y="0"/>
                </a:lnTo>
                <a:close/>
              </a:path>
            </a:pathLst>
          </a:custGeom>
          <a:blipFill>
            <a:blip r:embed="rId2"/>
            <a:stretch>
              <a:fillRect l="0" t="0" r="0" b="0"/>
            </a:stretch>
          </a:blipFill>
        </p:spPr>
      </p:sp>
      <p:sp>
        <p:nvSpPr>
          <p:cNvPr name="Freeform 7" id="7"/>
          <p:cNvSpPr/>
          <p:nvPr/>
        </p:nvSpPr>
        <p:spPr>
          <a:xfrm flipH="false" flipV="false" rot="0">
            <a:off x="15112616" y="-2135215"/>
            <a:ext cx="3965536" cy="4120037"/>
          </a:xfrm>
          <a:custGeom>
            <a:avLst/>
            <a:gdLst/>
            <a:ahLst/>
            <a:cxnLst/>
            <a:rect r="r" b="b" t="t" l="l"/>
            <a:pathLst>
              <a:path h="4120037" w="3965536">
                <a:moveTo>
                  <a:pt x="0" y="0"/>
                </a:moveTo>
                <a:lnTo>
                  <a:pt x="3965536" y="0"/>
                </a:lnTo>
                <a:lnTo>
                  <a:pt x="3965536" y="4120037"/>
                </a:lnTo>
                <a:lnTo>
                  <a:pt x="0" y="412003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4674006" y="281113"/>
            <a:ext cx="7764932" cy="1912114"/>
          </a:xfrm>
          <a:custGeom>
            <a:avLst/>
            <a:gdLst/>
            <a:ahLst/>
            <a:cxnLst/>
            <a:rect r="r" b="b" t="t" l="l"/>
            <a:pathLst>
              <a:path h="1912114" w="7764932">
                <a:moveTo>
                  <a:pt x="0" y="0"/>
                </a:moveTo>
                <a:lnTo>
                  <a:pt x="7764932" y="0"/>
                </a:lnTo>
                <a:lnTo>
                  <a:pt x="7764932" y="1912114"/>
                </a:lnTo>
                <a:lnTo>
                  <a:pt x="0" y="191211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false" flipV="false" rot="0">
            <a:off x="169782" y="7802051"/>
            <a:ext cx="2430460" cy="2245138"/>
          </a:xfrm>
          <a:custGeom>
            <a:avLst/>
            <a:gdLst/>
            <a:ahLst/>
            <a:cxnLst/>
            <a:rect r="r" b="b" t="t" l="l"/>
            <a:pathLst>
              <a:path h="2245138" w="2430460">
                <a:moveTo>
                  <a:pt x="0" y="0"/>
                </a:moveTo>
                <a:lnTo>
                  <a:pt x="2430460" y="0"/>
                </a:lnTo>
                <a:lnTo>
                  <a:pt x="2430460" y="2245138"/>
                </a:lnTo>
                <a:lnTo>
                  <a:pt x="0" y="224513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0" id="10"/>
          <p:cNvSpPr/>
          <p:nvPr/>
        </p:nvSpPr>
        <p:spPr>
          <a:xfrm flipH="false" flipV="false" rot="0">
            <a:off x="2600242" y="3176969"/>
            <a:ext cx="720656" cy="798155"/>
          </a:xfrm>
          <a:custGeom>
            <a:avLst/>
            <a:gdLst/>
            <a:ahLst/>
            <a:cxnLst/>
            <a:rect r="r" b="b" t="t" l="l"/>
            <a:pathLst>
              <a:path h="798155" w="720656">
                <a:moveTo>
                  <a:pt x="0" y="0"/>
                </a:moveTo>
                <a:lnTo>
                  <a:pt x="720656" y="0"/>
                </a:lnTo>
                <a:lnTo>
                  <a:pt x="720656" y="798155"/>
                </a:lnTo>
                <a:lnTo>
                  <a:pt x="0" y="79815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1" id="11"/>
          <p:cNvSpPr/>
          <p:nvPr/>
        </p:nvSpPr>
        <p:spPr>
          <a:xfrm flipH="false" flipV="false" rot="0">
            <a:off x="15033630" y="3176969"/>
            <a:ext cx="869399" cy="869399"/>
          </a:xfrm>
          <a:custGeom>
            <a:avLst/>
            <a:gdLst/>
            <a:ahLst/>
            <a:cxnLst/>
            <a:rect r="r" b="b" t="t" l="l"/>
            <a:pathLst>
              <a:path h="869399" w="869399">
                <a:moveTo>
                  <a:pt x="0" y="0"/>
                </a:moveTo>
                <a:lnTo>
                  <a:pt x="869399" y="0"/>
                </a:lnTo>
                <a:lnTo>
                  <a:pt x="869399" y="869399"/>
                </a:lnTo>
                <a:lnTo>
                  <a:pt x="0" y="86939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2" id="12"/>
          <p:cNvSpPr/>
          <p:nvPr/>
        </p:nvSpPr>
        <p:spPr>
          <a:xfrm flipH="false" flipV="false" rot="0">
            <a:off x="8527821" y="3248212"/>
            <a:ext cx="964440" cy="843885"/>
          </a:xfrm>
          <a:custGeom>
            <a:avLst/>
            <a:gdLst/>
            <a:ahLst/>
            <a:cxnLst/>
            <a:rect r="r" b="b" t="t" l="l"/>
            <a:pathLst>
              <a:path h="843885" w="964440">
                <a:moveTo>
                  <a:pt x="0" y="0"/>
                </a:moveTo>
                <a:lnTo>
                  <a:pt x="964440" y="0"/>
                </a:lnTo>
                <a:lnTo>
                  <a:pt x="964440" y="843885"/>
                </a:lnTo>
                <a:lnTo>
                  <a:pt x="0" y="84388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3" id="13"/>
          <p:cNvSpPr txBox="true"/>
          <p:nvPr/>
        </p:nvSpPr>
        <p:spPr>
          <a:xfrm rot="0">
            <a:off x="6076565" y="789256"/>
            <a:ext cx="8291500" cy="1496931"/>
          </a:xfrm>
          <a:prstGeom prst="rect">
            <a:avLst/>
          </a:prstGeom>
        </p:spPr>
        <p:txBody>
          <a:bodyPr anchor="t" rtlCol="false" tIns="0" lIns="0" bIns="0" rIns="0">
            <a:spAutoFit/>
          </a:bodyPr>
          <a:lstStyle/>
          <a:p>
            <a:pPr algn="l">
              <a:lnSpc>
                <a:spcPts val="6004"/>
              </a:lnSpc>
            </a:pPr>
            <a:r>
              <a:rPr lang="en-US" sz="4288">
                <a:solidFill>
                  <a:srgbClr val="5479F7"/>
                </a:solidFill>
                <a:latin typeface="Paytone One"/>
                <a:ea typeface="Paytone One"/>
                <a:cs typeface="Paytone One"/>
                <a:sym typeface="Paytone One"/>
              </a:rPr>
              <a:t>3. MỤC TIÊU ĐỀ TÀI</a:t>
            </a:r>
          </a:p>
          <a:p>
            <a:pPr algn="l">
              <a:lnSpc>
                <a:spcPts val="6004"/>
              </a:lnSpc>
            </a:pPr>
          </a:p>
        </p:txBody>
      </p:sp>
      <p:sp>
        <p:nvSpPr>
          <p:cNvPr name="TextBox 14" id="14"/>
          <p:cNvSpPr txBox="true"/>
          <p:nvPr/>
        </p:nvSpPr>
        <p:spPr>
          <a:xfrm rot="0">
            <a:off x="1385012" y="4877990"/>
            <a:ext cx="3244307" cy="3273474"/>
          </a:xfrm>
          <a:prstGeom prst="rect">
            <a:avLst/>
          </a:prstGeom>
        </p:spPr>
        <p:txBody>
          <a:bodyPr anchor="t" rtlCol="false" tIns="0" lIns="0" bIns="0" rIns="0">
            <a:spAutoFit/>
          </a:bodyPr>
          <a:lstStyle/>
          <a:p>
            <a:pPr algn="ctr">
              <a:lnSpc>
                <a:spcPts val="3768"/>
              </a:lnSpc>
              <a:spcBef>
                <a:spcPct val="0"/>
              </a:spcBef>
            </a:pPr>
            <a:r>
              <a:rPr lang="en-US" sz="2692" spc="-53">
                <a:solidFill>
                  <a:srgbClr val="000000"/>
                </a:solidFill>
                <a:latin typeface="Noto Sans"/>
                <a:ea typeface="Noto Sans"/>
                <a:cs typeface="Noto Sans"/>
                <a:sym typeface="Noto Sans"/>
              </a:rPr>
              <a:t>Xây</a:t>
            </a:r>
            <a:r>
              <a:rPr lang="en-US" sz="2692" spc="-53">
                <a:solidFill>
                  <a:srgbClr val="000000"/>
                </a:solidFill>
                <a:latin typeface="Noto Sans"/>
                <a:ea typeface="Noto Sans"/>
                <a:cs typeface="Noto Sans"/>
                <a:sym typeface="Noto Sans"/>
              </a:rPr>
              <a:t> dựng công cụ scraper tự động thu thập các thông tin chi tiết: giá, số km, hãng xe, dòng xe, tình trạng...</a:t>
            </a:r>
          </a:p>
          <a:p>
            <a:pPr algn="ctr">
              <a:lnSpc>
                <a:spcPts val="3768"/>
              </a:lnSpc>
              <a:spcBef>
                <a:spcPct val="0"/>
              </a:spcBef>
            </a:pPr>
          </a:p>
        </p:txBody>
      </p:sp>
      <p:sp>
        <p:nvSpPr>
          <p:cNvPr name="TextBox 15" id="15"/>
          <p:cNvSpPr txBox="true"/>
          <p:nvPr/>
        </p:nvSpPr>
        <p:spPr>
          <a:xfrm rot="0">
            <a:off x="7439657" y="4757503"/>
            <a:ext cx="3140767" cy="3921723"/>
          </a:xfrm>
          <a:prstGeom prst="rect">
            <a:avLst/>
          </a:prstGeom>
        </p:spPr>
        <p:txBody>
          <a:bodyPr anchor="t" rtlCol="false" tIns="0" lIns="0" bIns="0" rIns="0">
            <a:spAutoFit/>
          </a:bodyPr>
          <a:lstStyle/>
          <a:p>
            <a:pPr algn="ctr">
              <a:lnSpc>
                <a:spcPts val="3961"/>
              </a:lnSpc>
              <a:spcBef>
                <a:spcPct val="0"/>
              </a:spcBef>
            </a:pPr>
            <a:r>
              <a:rPr lang="en-US" sz="2829" spc="-56">
                <a:solidFill>
                  <a:srgbClr val="000000"/>
                </a:solidFill>
                <a:latin typeface="Noto Sans"/>
                <a:ea typeface="Noto Sans"/>
                <a:cs typeface="Noto Sans"/>
                <a:sym typeface="Noto Sans"/>
              </a:rPr>
              <a:t>Thiế</a:t>
            </a:r>
            <a:r>
              <a:rPr lang="en-US" sz="2829" spc="-56">
                <a:solidFill>
                  <a:srgbClr val="000000"/>
                </a:solidFill>
                <a:latin typeface="Noto Sans"/>
                <a:ea typeface="Noto Sans"/>
                <a:cs typeface="Noto Sans"/>
                <a:sym typeface="Noto Sans"/>
              </a:rPr>
              <a:t>t kế và quản lý dữ liệu tập trung bằng hệ quản trị NoSQL</a:t>
            </a:r>
          </a:p>
          <a:p>
            <a:pPr algn="ctr">
              <a:lnSpc>
                <a:spcPts val="3961"/>
              </a:lnSpc>
              <a:spcBef>
                <a:spcPct val="0"/>
              </a:spcBef>
            </a:pPr>
            <a:r>
              <a:rPr lang="en-US" sz="2829" spc="-56">
                <a:solidFill>
                  <a:srgbClr val="000000"/>
                </a:solidFill>
                <a:latin typeface="Noto Sans"/>
                <a:ea typeface="Noto Sans"/>
                <a:cs typeface="Noto Sans"/>
                <a:sym typeface="Noto Sans"/>
              </a:rPr>
              <a:t>(MongoDB) để đảm bảo tính linh hoạt cao.</a:t>
            </a:r>
          </a:p>
          <a:p>
            <a:pPr algn="ctr">
              <a:lnSpc>
                <a:spcPts val="3961"/>
              </a:lnSpc>
              <a:spcBef>
                <a:spcPct val="0"/>
              </a:spcBef>
            </a:pPr>
          </a:p>
        </p:txBody>
      </p:sp>
      <p:sp>
        <p:nvSpPr>
          <p:cNvPr name="TextBox 16" id="16"/>
          <p:cNvSpPr txBox="true"/>
          <p:nvPr/>
        </p:nvSpPr>
        <p:spPr>
          <a:xfrm rot="0">
            <a:off x="13390763" y="5004126"/>
            <a:ext cx="3451328" cy="3428476"/>
          </a:xfrm>
          <a:prstGeom prst="rect">
            <a:avLst/>
          </a:prstGeom>
        </p:spPr>
        <p:txBody>
          <a:bodyPr anchor="t" rtlCol="false" tIns="0" lIns="0" bIns="0" rIns="0">
            <a:spAutoFit/>
          </a:bodyPr>
          <a:lstStyle/>
          <a:p>
            <a:pPr algn="ctr">
              <a:lnSpc>
                <a:spcPts val="3961"/>
              </a:lnSpc>
              <a:spcBef>
                <a:spcPct val="0"/>
              </a:spcBef>
            </a:pPr>
            <a:r>
              <a:rPr lang="en-US" sz="2829" spc="-56">
                <a:solidFill>
                  <a:srgbClr val="000000"/>
                </a:solidFill>
                <a:latin typeface="Noto Sans"/>
                <a:ea typeface="Noto Sans"/>
                <a:cs typeface="Noto Sans"/>
                <a:sym typeface="Noto Sans"/>
              </a:rPr>
              <a:t>T</a:t>
            </a:r>
            <a:r>
              <a:rPr lang="en-US" sz="2829" spc="-56">
                <a:solidFill>
                  <a:srgbClr val="000000"/>
                </a:solidFill>
                <a:latin typeface="Noto Sans"/>
                <a:ea typeface="Noto Sans"/>
                <a:cs typeface="Noto Sans"/>
                <a:sym typeface="Noto Sans"/>
              </a:rPr>
              <a:t>hực hiện EDA để tìm ra xu hướng thị trường: phân khúc giá phổ biến, các hãng xe được ưa chuộng.</a:t>
            </a:r>
          </a:p>
          <a:p>
            <a:pPr algn="ctr">
              <a:lnSpc>
                <a:spcPts val="3961"/>
              </a:lnSpc>
              <a:spcBef>
                <a:spcPct val="0"/>
              </a:spcBef>
            </a:pPr>
          </a:p>
        </p:txBody>
      </p:sp>
      <p:sp>
        <p:nvSpPr>
          <p:cNvPr name="TextBox 17" id="17"/>
          <p:cNvSpPr txBox="true"/>
          <p:nvPr/>
        </p:nvSpPr>
        <p:spPr>
          <a:xfrm rot="0">
            <a:off x="607044" y="2361878"/>
            <a:ext cx="4437726" cy="579765"/>
          </a:xfrm>
          <a:prstGeom prst="rect">
            <a:avLst/>
          </a:prstGeom>
        </p:spPr>
        <p:txBody>
          <a:bodyPr anchor="t" rtlCol="false" tIns="0" lIns="0" bIns="0" rIns="0">
            <a:spAutoFit/>
          </a:bodyPr>
          <a:lstStyle/>
          <a:p>
            <a:pPr algn="ctr">
              <a:lnSpc>
                <a:spcPts val="4747"/>
              </a:lnSpc>
              <a:spcBef>
                <a:spcPct val="0"/>
              </a:spcBef>
            </a:pPr>
            <a:r>
              <a:rPr lang="en-US" sz="3391" spc="-67">
                <a:solidFill>
                  <a:srgbClr val="000000"/>
                </a:solidFill>
                <a:latin typeface="Noto Sans"/>
                <a:ea typeface="Noto Sans"/>
                <a:cs typeface="Noto Sans"/>
                <a:sym typeface="Noto Sans"/>
              </a:rPr>
              <a:t>1. Mục tiêu tổng quát</a:t>
            </a:r>
          </a:p>
        </p:txBody>
      </p:sp>
      <p:sp>
        <p:nvSpPr>
          <p:cNvPr name="TextBox 18" id="18"/>
          <p:cNvSpPr txBox="true"/>
          <p:nvPr/>
        </p:nvSpPr>
        <p:spPr>
          <a:xfrm rot="0">
            <a:off x="4330080" y="3979078"/>
            <a:ext cx="1429380" cy="385311"/>
          </a:xfrm>
          <a:prstGeom prst="rect">
            <a:avLst/>
          </a:prstGeom>
        </p:spPr>
        <p:txBody>
          <a:bodyPr anchor="t" rtlCol="false" tIns="0" lIns="0" bIns="0" rIns="0">
            <a:spAutoFit/>
          </a:bodyPr>
          <a:lstStyle/>
          <a:p>
            <a:pPr algn="ctr">
              <a:lnSpc>
                <a:spcPts val="3104"/>
              </a:lnSpc>
              <a:spcBef>
                <a:spcPct val="0"/>
              </a:spcBef>
            </a:pPr>
            <a:r>
              <a:rPr lang="en-US" sz="2217">
                <a:solidFill>
                  <a:srgbClr val="FFFFFF"/>
                </a:solidFill>
                <a:latin typeface="Paytone One"/>
                <a:ea typeface="Paytone One"/>
                <a:cs typeface="Paytone One"/>
                <a:sym typeface="Paytone One"/>
              </a:rPr>
              <a:t>THU THẬP</a:t>
            </a:r>
          </a:p>
        </p:txBody>
      </p:sp>
      <p:sp>
        <p:nvSpPr>
          <p:cNvPr name="TextBox 19" id="19"/>
          <p:cNvSpPr txBox="true"/>
          <p:nvPr/>
        </p:nvSpPr>
        <p:spPr>
          <a:xfrm rot="0">
            <a:off x="9699644" y="3979078"/>
            <a:ext cx="2615212" cy="385311"/>
          </a:xfrm>
          <a:prstGeom prst="rect">
            <a:avLst/>
          </a:prstGeom>
        </p:spPr>
        <p:txBody>
          <a:bodyPr anchor="t" rtlCol="false" tIns="0" lIns="0" bIns="0" rIns="0">
            <a:spAutoFit/>
          </a:bodyPr>
          <a:lstStyle/>
          <a:p>
            <a:pPr algn="ctr">
              <a:lnSpc>
                <a:spcPts val="3104"/>
              </a:lnSpc>
              <a:spcBef>
                <a:spcPct val="0"/>
              </a:spcBef>
            </a:pPr>
            <a:r>
              <a:rPr lang="en-US" sz="2217">
                <a:solidFill>
                  <a:srgbClr val="FFFFFF"/>
                </a:solidFill>
                <a:latin typeface="Paytone One"/>
                <a:ea typeface="Paytone One"/>
                <a:cs typeface="Paytone One"/>
                <a:sym typeface="Paytone One"/>
              </a:rPr>
              <a:t>LƯU TRỮ</a:t>
            </a:r>
          </a:p>
        </p:txBody>
      </p:sp>
      <p:sp>
        <p:nvSpPr>
          <p:cNvPr name="TextBox 20" id="20"/>
          <p:cNvSpPr txBox="true"/>
          <p:nvPr/>
        </p:nvSpPr>
        <p:spPr>
          <a:xfrm rot="0">
            <a:off x="16255040" y="3998743"/>
            <a:ext cx="1680688" cy="365646"/>
          </a:xfrm>
          <a:prstGeom prst="rect">
            <a:avLst/>
          </a:prstGeom>
        </p:spPr>
        <p:txBody>
          <a:bodyPr anchor="t" rtlCol="false" tIns="0" lIns="0" bIns="0" rIns="0">
            <a:spAutoFit/>
          </a:bodyPr>
          <a:lstStyle/>
          <a:p>
            <a:pPr algn="ctr">
              <a:lnSpc>
                <a:spcPts val="2923"/>
              </a:lnSpc>
              <a:spcBef>
                <a:spcPct val="0"/>
              </a:spcBef>
            </a:pPr>
            <a:r>
              <a:rPr lang="en-US" sz="2088">
                <a:solidFill>
                  <a:srgbClr val="FFFFFF"/>
                </a:solidFill>
                <a:latin typeface="Paytone One"/>
                <a:ea typeface="Paytone One"/>
                <a:cs typeface="Paytone One"/>
                <a:sym typeface="Paytone One"/>
              </a:rPr>
              <a:t>PHÂN TÍCH</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13471790" y="-2503932"/>
            <a:ext cx="5397303" cy="5890645"/>
          </a:xfrm>
          <a:custGeom>
            <a:avLst/>
            <a:gdLst/>
            <a:ahLst/>
            <a:cxnLst/>
            <a:rect r="r" b="b" t="t" l="l"/>
            <a:pathLst>
              <a:path h="5890645" w="5397303">
                <a:moveTo>
                  <a:pt x="0" y="0"/>
                </a:moveTo>
                <a:lnTo>
                  <a:pt x="5397304" y="0"/>
                </a:lnTo>
                <a:lnTo>
                  <a:pt x="5397304" y="5890645"/>
                </a:lnTo>
                <a:lnTo>
                  <a:pt x="0" y="5890645"/>
                </a:lnTo>
                <a:lnTo>
                  <a:pt x="0" y="0"/>
                </a:lnTo>
                <a:close/>
              </a:path>
            </a:pathLst>
          </a:custGeom>
          <a:blipFill>
            <a:blip r:embed="rId2"/>
            <a:stretch>
              <a:fillRect l="0" t="0" r="0" b="0"/>
            </a:stretch>
          </a:blipFill>
        </p:spPr>
      </p:sp>
      <p:sp>
        <p:nvSpPr>
          <p:cNvPr name="Freeform 3" id="3"/>
          <p:cNvSpPr/>
          <p:nvPr/>
        </p:nvSpPr>
        <p:spPr>
          <a:xfrm flipH="false" flipV="false" rot="0">
            <a:off x="-461581" y="4157264"/>
            <a:ext cx="19577346" cy="4878022"/>
          </a:xfrm>
          <a:custGeom>
            <a:avLst/>
            <a:gdLst/>
            <a:ahLst/>
            <a:cxnLst/>
            <a:rect r="r" b="b" t="t" l="l"/>
            <a:pathLst>
              <a:path h="4878022" w="19577346">
                <a:moveTo>
                  <a:pt x="0" y="0"/>
                </a:moveTo>
                <a:lnTo>
                  <a:pt x="19577345" y="0"/>
                </a:lnTo>
                <a:lnTo>
                  <a:pt x="19577345" y="4878022"/>
                </a:lnTo>
                <a:lnTo>
                  <a:pt x="0" y="487802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5400000">
            <a:off x="1436643" y="8098598"/>
            <a:ext cx="5397303" cy="5890645"/>
          </a:xfrm>
          <a:custGeom>
            <a:avLst/>
            <a:gdLst/>
            <a:ahLst/>
            <a:cxnLst/>
            <a:rect r="r" b="b" t="t" l="l"/>
            <a:pathLst>
              <a:path h="5890645" w="5397303">
                <a:moveTo>
                  <a:pt x="0" y="0"/>
                </a:moveTo>
                <a:lnTo>
                  <a:pt x="5397304" y="0"/>
                </a:lnTo>
                <a:lnTo>
                  <a:pt x="5397304" y="5890645"/>
                </a:lnTo>
                <a:lnTo>
                  <a:pt x="0" y="5890645"/>
                </a:lnTo>
                <a:lnTo>
                  <a:pt x="0" y="0"/>
                </a:lnTo>
                <a:close/>
              </a:path>
            </a:pathLst>
          </a:custGeom>
          <a:blipFill>
            <a:blip r:embed="rId2"/>
            <a:stretch>
              <a:fillRect l="0" t="0" r="0" b="0"/>
            </a:stretch>
          </a:blipFill>
        </p:spPr>
      </p:sp>
      <p:sp>
        <p:nvSpPr>
          <p:cNvPr name="Freeform 5" id="5"/>
          <p:cNvSpPr/>
          <p:nvPr/>
        </p:nvSpPr>
        <p:spPr>
          <a:xfrm flipH="false" flipV="false" rot="4663686">
            <a:off x="15259302" y="1238642"/>
            <a:ext cx="1822280" cy="2137572"/>
          </a:xfrm>
          <a:custGeom>
            <a:avLst/>
            <a:gdLst/>
            <a:ahLst/>
            <a:cxnLst/>
            <a:rect r="r" b="b" t="t" l="l"/>
            <a:pathLst>
              <a:path h="2137572" w="1822280">
                <a:moveTo>
                  <a:pt x="0" y="0"/>
                </a:moveTo>
                <a:lnTo>
                  <a:pt x="1822280" y="0"/>
                </a:lnTo>
                <a:lnTo>
                  <a:pt x="1822280" y="2137572"/>
                </a:lnTo>
                <a:lnTo>
                  <a:pt x="0" y="213757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877085" y="414463"/>
            <a:ext cx="9203762" cy="2266426"/>
          </a:xfrm>
          <a:custGeom>
            <a:avLst/>
            <a:gdLst/>
            <a:ahLst/>
            <a:cxnLst/>
            <a:rect r="r" b="b" t="t" l="l"/>
            <a:pathLst>
              <a:path h="2266426" w="9203762">
                <a:moveTo>
                  <a:pt x="0" y="0"/>
                </a:moveTo>
                <a:lnTo>
                  <a:pt x="9203762" y="0"/>
                </a:lnTo>
                <a:lnTo>
                  <a:pt x="9203762" y="2266426"/>
                </a:lnTo>
                <a:lnTo>
                  <a:pt x="0" y="22664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3066779">
            <a:off x="-1210045" y="7915947"/>
            <a:ext cx="3965536" cy="4120037"/>
          </a:xfrm>
          <a:custGeom>
            <a:avLst/>
            <a:gdLst/>
            <a:ahLst/>
            <a:cxnLst/>
            <a:rect r="r" b="b" t="t" l="l"/>
            <a:pathLst>
              <a:path h="4120037" w="3965536">
                <a:moveTo>
                  <a:pt x="0" y="0"/>
                </a:moveTo>
                <a:lnTo>
                  <a:pt x="3965536" y="0"/>
                </a:lnTo>
                <a:lnTo>
                  <a:pt x="3965536" y="4120038"/>
                </a:lnTo>
                <a:lnTo>
                  <a:pt x="0" y="412003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2700000">
            <a:off x="-2320696" y="-2828411"/>
            <a:ext cx="5287974" cy="5493999"/>
          </a:xfrm>
          <a:custGeom>
            <a:avLst/>
            <a:gdLst/>
            <a:ahLst/>
            <a:cxnLst/>
            <a:rect r="r" b="b" t="t" l="l"/>
            <a:pathLst>
              <a:path h="5493999" w="5287974">
                <a:moveTo>
                  <a:pt x="0" y="0"/>
                </a:moveTo>
                <a:lnTo>
                  <a:pt x="5287975" y="0"/>
                </a:lnTo>
                <a:lnTo>
                  <a:pt x="5287975" y="5493999"/>
                </a:lnTo>
                <a:lnTo>
                  <a:pt x="0" y="54939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9" id="9"/>
          <p:cNvSpPr/>
          <p:nvPr/>
        </p:nvSpPr>
        <p:spPr>
          <a:xfrm rot="0">
            <a:off x="0" y="6855827"/>
            <a:ext cx="18288000" cy="9525"/>
          </a:xfrm>
          <a:prstGeom prst="rect">
            <a:avLst/>
          </a:prstGeom>
          <a:solidFill>
            <a:srgbClr val="191919"/>
          </a:solidFill>
        </p:spPr>
      </p:sp>
      <p:sp>
        <p:nvSpPr>
          <p:cNvPr name="Freeform 10" id="10"/>
          <p:cNvSpPr/>
          <p:nvPr/>
        </p:nvSpPr>
        <p:spPr>
          <a:xfrm flipH="false" flipV="false" rot="0">
            <a:off x="3320608" y="6705647"/>
            <a:ext cx="300359" cy="300359"/>
          </a:xfrm>
          <a:custGeom>
            <a:avLst/>
            <a:gdLst/>
            <a:ahLst/>
            <a:cxnLst/>
            <a:rect r="r" b="b" t="t" l="l"/>
            <a:pathLst>
              <a:path h="300359" w="300359">
                <a:moveTo>
                  <a:pt x="0" y="0"/>
                </a:moveTo>
                <a:lnTo>
                  <a:pt x="300359" y="0"/>
                </a:lnTo>
                <a:lnTo>
                  <a:pt x="300359" y="300359"/>
                </a:lnTo>
                <a:lnTo>
                  <a:pt x="0" y="300359"/>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1" id="11"/>
          <p:cNvSpPr/>
          <p:nvPr/>
        </p:nvSpPr>
        <p:spPr>
          <a:xfrm flipH="false" flipV="false" rot="0">
            <a:off x="6249990" y="4168742"/>
            <a:ext cx="1661255" cy="1661255"/>
          </a:xfrm>
          <a:custGeom>
            <a:avLst/>
            <a:gdLst/>
            <a:ahLst/>
            <a:cxnLst/>
            <a:rect r="r" b="b" t="t" l="l"/>
            <a:pathLst>
              <a:path h="1661255" w="1661255">
                <a:moveTo>
                  <a:pt x="0" y="0"/>
                </a:moveTo>
                <a:lnTo>
                  <a:pt x="1661255" y="0"/>
                </a:lnTo>
                <a:lnTo>
                  <a:pt x="1661255" y="1661255"/>
                </a:lnTo>
                <a:lnTo>
                  <a:pt x="0" y="166125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12" id="12"/>
          <p:cNvSpPr/>
          <p:nvPr/>
        </p:nvSpPr>
        <p:spPr>
          <a:xfrm rot="0">
            <a:off x="7071092" y="5829997"/>
            <a:ext cx="9525" cy="896652"/>
          </a:xfrm>
          <a:prstGeom prst="rect">
            <a:avLst/>
          </a:prstGeom>
          <a:solidFill>
            <a:srgbClr val="191919"/>
          </a:solidFill>
        </p:spPr>
      </p:sp>
      <p:sp>
        <p:nvSpPr>
          <p:cNvPr name="Freeform 13" id="13"/>
          <p:cNvSpPr/>
          <p:nvPr/>
        </p:nvSpPr>
        <p:spPr>
          <a:xfrm flipH="false" flipV="false" rot="0">
            <a:off x="6930438" y="6726650"/>
            <a:ext cx="300359" cy="300359"/>
          </a:xfrm>
          <a:custGeom>
            <a:avLst/>
            <a:gdLst/>
            <a:ahLst/>
            <a:cxnLst/>
            <a:rect r="r" b="b" t="t" l="l"/>
            <a:pathLst>
              <a:path h="300359" w="300359">
                <a:moveTo>
                  <a:pt x="0" y="0"/>
                </a:moveTo>
                <a:lnTo>
                  <a:pt x="300359" y="0"/>
                </a:lnTo>
                <a:lnTo>
                  <a:pt x="300359" y="300359"/>
                </a:lnTo>
                <a:lnTo>
                  <a:pt x="0" y="30035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4" id="14"/>
          <p:cNvSpPr/>
          <p:nvPr/>
        </p:nvSpPr>
        <p:spPr>
          <a:xfrm flipH="false" flipV="false" rot="0">
            <a:off x="9859819" y="4157264"/>
            <a:ext cx="1661255" cy="1661255"/>
          </a:xfrm>
          <a:custGeom>
            <a:avLst/>
            <a:gdLst/>
            <a:ahLst/>
            <a:cxnLst/>
            <a:rect r="r" b="b" t="t" l="l"/>
            <a:pathLst>
              <a:path h="1661255" w="1661255">
                <a:moveTo>
                  <a:pt x="0" y="0"/>
                </a:moveTo>
                <a:lnTo>
                  <a:pt x="1661256" y="0"/>
                </a:lnTo>
                <a:lnTo>
                  <a:pt x="1661256" y="1661256"/>
                </a:lnTo>
                <a:lnTo>
                  <a:pt x="0" y="1661256"/>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AutoShape 15" id="15"/>
          <p:cNvSpPr/>
          <p:nvPr/>
        </p:nvSpPr>
        <p:spPr>
          <a:xfrm rot="0">
            <a:off x="10690447" y="5818520"/>
            <a:ext cx="9525" cy="896652"/>
          </a:xfrm>
          <a:prstGeom prst="rect">
            <a:avLst/>
          </a:prstGeom>
          <a:solidFill>
            <a:srgbClr val="191919"/>
          </a:solidFill>
        </p:spPr>
      </p:sp>
      <p:sp>
        <p:nvSpPr>
          <p:cNvPr name="Freeform 16" id="16"/>
          <p:cNvSpPr/>
          <p:nvPr/>
        </p:nvSpPr>
        <p:spPr>
          <a:xfrm flipH="false" flipV="false" rot="0">
            <a:off x="10540268" y="6705647"/>
            <a:ext cx="300359" cy="300359"/>
          </a:xfrm>
          <a:custGeom>
            <a:avLst/>
            <a:gdLst/>
            <a:ahLst/>
            <a:cxnLst/>
            <a:rect r="r" b="b" t="t" l="l"/>
            <a:pathLst>
              <a:path h="300359" w="300359">
                <a:moveTo>
                  <a:pt x="0" y="0"/>
                </a:moveTo>
                <a:lnTo>
                  <a:pt x="300359" y="0"/>
                </a:lnTo>
                <a:lnTo>
                  <a:pt x="300359" y="300359"/>
                </a:lnTo>
                <a:lnTo>
                  <a:pt x="0" y="300359"/>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p:spPr>
      </p:sp>
      <p:sp>
        <p:nvSpPr>
          <p:cNvPr name="Freeform 17" id="17"/>
          <p:cNvSpPr/>
          <p:nvPr/>
        </p:nvSpPr>
        <p:spPr>
          <a:xfrm flipH="false" flipV="false" rot="0">
            <a:off x="13508430" y="4168742"/>
            <a:ext cx="1661255" cy="1661255"/>
          </a:xfrm>
          <a:custGeom>
            <a:avLst/>
            <a:gdLst/>
            <a:ahLst/>
            <a:cxnLst/>
            <a:rect r="r" b="b" t="t" l="l"/>
            <a:pathLst>
              <a:path h="1661255" w="1661255">
                <a:moveTo>
                  <a:pt x="0" y="0"/>
                </a:moveTo>
                <a:lnTo>
                  <a:pt x="1661255" y="0"/>
                </a:lnTo>
                <a:lnTo>
                  <a:pt x="1661255" y="1661255"/>
                </a:lnTo>
                <a:lnTo>
                  <a:pt x="0" y="1661255"/>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p:spPr>
      </p:sp>
      <p:sp>
        <p:nvSpPr>
          <p:cNvPr name="AutoShape 18" id="18"/>
          <p:cNvSpPr/>
          <p:nvPr/>
        </p:nvSpPr>
        <p:spPr>
          <a:xfrm rot="0">
            <a:off x="14334295" y="5829997"/>
            <a:ext cx="9525" cy="896652"/>
          </a:xfrm>
          <a:prstGeom prst="rect">
            <a:avLst/>
          </a:prstGeom>
          <a:solidFill>
            <a:srgbClr val="191919"/>
          </a:solidFill>
        </p:spPr>
      </p:sp>
      <p:sp>
        <p:nvSpPr>
          <p:cNvPr name="Freeform 19" id="19"/>
          <p:cNvSpPr/>
          <p:nvPr/>
        </p:nvSpPr>
        <p:spPr>
          <a:xfrm flipH="false" flipV="false" rot="0">
            <a:off x="14188878" y="6715172"/>
            <a:ext cx="300359" cy="300359"/>
          </a:xfrm>
          <a:custGeom>
            <a:avLst/>
            <a:gdLst/>
            <a:ahLst/>
            <a:cxnLst/>
            <a:rect r="r" b="b" t="t" l="l"/>
            <a:pathLst>
              <a:path h="300359" w="300359">
                <a:moveTo>
                  <a:pt x="0" y="0"/>
                </a:moveTo>
                <a:lnTo>
                  <a:pt x="300359" y="0"/>
                </a:lnTo>
                <a:lnTo>
                  <a:pt x="300359" y="300359"/>
                </a:lnTo>
                <a:lnTo>
                  <a:pt x="0" y="30035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20" id="20"/>
          <p:cNvSpPr/>
          <p:nvPr/>
        </p:nvSpPr>
        <p:spPr>
          <a:xfrm flipH="false" flipV="false" rot="0">
            <a:off x="2640160" y="4168742"/>
            <a:ext cx="1661255" cy="1661255"/>
          </a:xfrm>
          <a:custGeom>
            <a:avLst/>
            <a:gdLst/>
            <a:ahLst/>
            <a:cxnLst/>
            <a:rect r="r" b="b" t="t" l="l"/>
            <a:pathLst>
              <a:path h="1661255" w="1661255">
                <a:moveTo>
                  <a:pt x="0" y="0"/>
                </a:moveTo>
                <a:lnTo>
                  <a:pt x="1661255" y="0"/>
                </a:lnTo>
                <a:lnTo>
                  <a:pt x="1661255" y="1661255"/>
                </a:lnTo>
                <a:lnTo>
                  <a:pt x="0" y="1661255"/>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AutoShape 21" id="21"/>
          <p:cNvSpPr/>
          <p:nvPr/>
        </p:nvSpPr>
        <p:spPr>
          <a:xfrm rot="0">
            <a:off x="3470787" y="5829997"/>
            <a:ext cx="9525" cy="896652"/>
          </a:xfrm>
          <a:prstGeom prst="rect">
            <a:avLst/>
          </a:prstGeom>
          <a:solidFill>
            <a:srgbClr val="191919"/>
          </a:solidFill>
        </p:spPr>
      </p:sp>
      <p:sp>
        <p:nvSpPr>
          <p:cNvPr name="Freeform 22" id="22"/>
          <p:cNvSpPr/>
          <p:nvPr/>
        </p:nvSpPr>
        <p:spPr>
          <a:xfrm flipH="false" flipV="false" rot="0">
            <a:off x="15982357" y="7646402"/>
            <a:ext cx="2301279" cy="2301279"/>
          </a:xfrm>
          <a:custGeom>
            <a:avLst/>
            <a:gdLst/>
            <a:ahLst/>
            <a:cxnLst/>
            <a:rect r="r" b="b" t="t" l="l"/>
            <a:pathLst>
              <a:path h="2301279" w="2301279">
                <a:moveTo>
                  <a:pt x="0" y="0"/>
                </a:moveTo>
                <a:lnTo>
                  <a:pt x="2301279" y="0"/>
                </a:lnTo>
                <a:lnTo>
                  <a:pt x="2301279" y="2301279"/>
                </a:lnTo>
                <a:lnTo>
                  <a:pt x="0" y="2301279"/>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23" id="23"/>
          <p:cNvSpPr/>
          <p:nvPr/>
        </p:nvSpPr>
        <p:spPr>
          <a:xfrm flipH="false" flipV="false" rot="0">
            <a:off x="2370643" y="612474"/>
            <a:ext cx="2068416" cy="2068416"/>
          </a:xfrm>
          <a:custGeom>
            <a:avLst/>
            <a:gdLst/>
            <a:ahLst/>
            <a:cxnLst/>
            <a:rect r="r" b="b" t="t" l="l"/>
            <a:pathLst>
              <a:path h="2068416" w="2068416">
                <a:moveTo>
                  <a:pt x="0" y="0"/>
                </a:moveTo>
                <a:lnTo>
                  <a:pt x="2068416" y="0"/>
                </a:lnTo>
                <a:lnTo>
                  <a:pt x="2068416" y="2068415"/>
                </a:lnTo>
                <a:lnTo>
                  <a:pt x="0" y="2068415"/>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TextBox 24" id="24"/>
          <p:cNvSpPr txBox="true"/>
          <p:nvPr/>
        </p:nvSpPr>
        <p:spPr>
          <a:xfrm rot="0">
            <a:off x="5742337" y="670561"/>
            <a:ext cx="8338510" cy="1536065"/>
          </a:xfrm>
          <a:prstGeom prst="rect">
            <a:avLst/>
          </a:prstGeom>
        </p:spPr>
        <p:txBody>
          <a:bodyPr anchor="t" rtlCol="false" tIns="0" lIns="0" bIns="0" rIns="0">
            <a:spAutoFit/>
          </a:bodyPr>
          <a:lstStyle/>
          <a:p>
            <a:pPr algn="l">
              <a:lnSpc>
                <a:spcPts val="6160"/>
              </a:lnSpc>
            </a:pPr>
            <a:r>
              <a:rPr lang="en-US" sz="4400">
                <a:solidFill>
                  <a:srgbClr val="5479F7"/>
                </a:solidFill>
                <a:latin typeface="Paytone One"/>
                <a:ea typeface="Paytone One"/>
                <a:cs typeface="Paytone One"/>
                <a:sym typeface="Paytone One"/>
              </a:rPr>
              <a:t>4.QUY TRÌNH THỰC HIỆN &amp; CÔNG CỤ SỬ DỤNG </a:t>
            </a:r>
          </a:p>
        </p:txBody>
      </p:sp>
      <p:sp>
        <p:nvSpPr>
          <p:cNvPr name="TextBox 25" id="25"/>
          <p:cNvSpPr txBox="true"/>
          <p:nvPr/>
        </p:nvSpPr>
        <p:spPr>
          <a:xfrm rot="0">
            <a:off x="2062413" y="7377481"/>
            <a:ext cx="2835799" cy="870585"/>
          </a:xfrm>
          <a:prstGeom prst="rect">
            <a:avLst/>
          </a:prstGeom>
        </p:spPr>
        <p:txBody>
          <a:bodyPr anchor="t" rtlCol="false" tIns="0" lIns="0" bIns="0" rIns="0">
            <a:spAutoFit/>
          </a:bodyPr>
          <a:lstStyle/>
          <a:p>
            <a:pPr algn="ctr">
              <a:lnSpc>
                <a:spcPts val="3599"/>
              </a:lnSpc>
            </a:pPr>
            <a:r>
              <a:rPr lang="en-US" sz="2399" spc="119">
                <a:solidFill>
                  <a:srgbClr val="191919"/>
                </a:solidFill>
                <a:latin typeface="Inter"/>
                <a:ea typeface="Inter"/>
                <a:cs typeface="Inter"/>
                <a:sym typeface="Inter"/>
              </a:rPr>
              <a:t>Py</a:t>
            </a:r>
            <a:r>
              <a:rPr lang="en-US" sz="2399" spc="119">
                <a:solidFill>
                  <a:srgbClr val="191919"/>
                </a:solidFill>
                <a:latin typeface="Inter"/>
                <a:ea typeface="Inter"/>
                <a:cs typeface="Inter"/>
                <a:sym typeface="Inter"/>
              </a:rPr>
              <a:t>thon, Selenium, BeautifulSoup</a:t>
            </a:r>
          </a:p>
        </p:txBody>
      </p:sp>
      <p:sp>
        <p:nvSpPr>
          <p:cNvPr name="TextBox 26" id="26"/>
          <p:cNvSpPr txBox="true"/>
          <p:nvPr/>
        </p:nvSpPr>
        <p:spPr>
          <a:xfrm rot="0">
            <a:off x="5657258" y="7377481"/>
            <a:ext cx="2827669" cy="870585"/>
          </a:xfrm>
          <a:prstGeom prst="rect">
            <a:avLst/>
          </a:prstGeom>
        </p:spPr>
        <p:txBody>
          <a:bodyPr anchor="t" rtlCol="false" tIns="0" lIns="0" bIns="0" rIns="0">
            <a:spAutoFit/>
          </a:bodyPr>
          <a:lstStyle/>
          <a:p>
            <a:pPr algn="ctr">
              <a:lnSpc>
                <a:spcPts val="3599"/>
              </a:lnSpc>
            </a:pPr>
            <a:r>
              <a:rPr lang="en-US" sz="2399" spc="119">
                <a:solidFill>
                  <a:srgbClr val="191919"/>
                </a:solidFill>
                <a:latin typeface="Inter"/>
                <a:ea typeface="Inter"/>
                <a:cs typeface="Inter"/>
                <a:sym typeface="Inter"/>
              </a:rPr>
              <a:t>Mo</a:t>
            </a:r>
            <a:r>
              <a:rPr lang="en-US" sz="2399" spc="119">
                <a:solidFill>
                  <a:srgbClr val="191919"/>
                </a:solidFill>
                <a:latin typeface="Inter"/>
                <a:ea typeface="Inter"/>
                <a:cs typeface="Inter"/>
                <a:sym typeface="Inter"/>
              </a:rPr>
              <a:t>ngoDB</a:t>
            </a:r>
          </a:p>
          <a:p>
            <a:pPr algn="ctr">
              <a:lnSpc>
                <a:spcPts val="3599"/>
              </a:lnSpc>
            </a:pPr>
            <a:r>
              <a:rPr lang="en-US" sz="2399" spc="119">
                <a:solidFill>
                  <a:srgbClr val="191919"/>
                </a:solidFill>
                <a:latin typeface="Inter"/>
                <a:ea typeface="Inter"/>
                <a:cs typeface="Inter"/>
                <a:sym typeface="Inter"/>
              </a:rPr>
              <a:t>NoSQL Document</a:t>
            </a:r>
          </a:p>
        </p:txBody>
      </p:sp>
      <p:sp>
        <p:nvSpPr>
          <p:cNvPr name="TextBox 27" id="27"/>
          <p:cNvSpPr txBox="true"/>
          <p:nvPr/>
        </p:nvSpPr>
        <p:spPr>
          <a:xfrm rot="0">
            <a:off x="9636282" y="7377481"/>
            <a:ext cx="2127380" cy="870585"/>
          </a:xfrm>
          <a:prstGeom prst="rect">
            <a:avLst/>
          </a:prstGeom>
        </p:spPr>
        <p:txBody>
          <a:bodyPr anchor="t" rtlCol="false" tIns="0" lIns="0" bIns="0" rIns="0">
            <a:spAutoFit/>
          </a:bodyPr>
          <a:lstStyle/>
          <a:p>
            <a:pPr algn="ctr">
              <a:lnSpc>
                <a:spcPts val="3599"/>
              </a:lnSpc>
            </a:pPr>
            <a:r>
              <a:rPr lang="en-US" sz="2399" spc="119">
                <a:solidFill>
                  <a:srgbClr val="191919"/>
                </a:solidFill>
                <a:latin typeface="Inter"/>
                <a:ea typeface="Inter"/>
                <a:cs typeface="Inter"/>
                <a:sym typeface="Inter"/>
              </a:rPr>
              <a:t>Pandas Numpy</a:t>
            </a:r>
          </a:p>
        </p:txBody>
      </p:sp>
      <p:sp>
        <p:nvSpPr>
          <p:cNvPr name="TextBox 28" id="28"/>
          <p:cNvSpPr txBox="true"/>
          <p:nvPr/>
        </p:nvSpPr>
        <p:spPr>
          <a:xfrm rot="0">
            <a:off x="13215595" y="7387006"/>
            <a:ext cx="2237401" cy="870585"/>
          </a:xfrm>
          <a:prstGeom prst="rect">
            <a:avLst/>
          </a:prstGeom>
        </p:spPr>
        <p:txBody>
          <a:bodyPr anchor="t" rtlCol="false" tIns="0" lIns="0" bIns="0" rIns="0">
            <a:spAutoFit/>
          </a:bodyPr>
          <a:lstStyle/>
          <a:p>
            <a:pPr algn="ctr">
              <a:lnSpc>
                <a:spcPts val="3599"/>
              </a:lnSpc>
            </a:pPr>
            <a:r>
              <a:rPr lang="en-US" sz="2399" spc="119">
                <a:solidFill>
                  <a:srgbClr val="191919"/>
                </a:solidFill>
                <a:latin typeface="Inter"/>
                <a:ea typeface="Inter"/>
                <a:cs typeface="Inter"/>
                <a:sym typeface="Inter"/>
              </a:rPr>
              <a:t>Matplotlib Seaborn</a:t>
            </a:r>
          </a:p>
        </p:txBody>
      </p:sp>
      <p:sp>
        <p:nvSpPr>
          <p:cNvPr name="TextBox 29" id="29"/>
          <p:cNvSpPr txBox="true"/>
          <p:nvPr/>
        </p:nvSpPr>
        <p:spPr>
          <a:xfrm rot="0">
            <a:off x="2920962" y="4585032"/>
            <a:ext cx="1118701" cy="809625"/>
          </a:xfrm>
          <a:prstGeom prst="rect">
            <a:avLst/>
          </a:prstGeom>
        </p:spPr>
        <p:txBody>
          <a:bodyPr anchor="t" rtlCol="false" tIns="0" lIns="0" bIns="0" rIns="0">
            <a:spAutoFit/>
          </a:bodyPr>
          <a:lstStyle/>
          <a:p>
            <a:pPr algn="ctr" marL="0" indent="0" lvl="0">
              <a:lnSpc>
                <a:spcPts val="3225"/>
              </a:lnSpc>
              <a:spcBef>
                <a:spcPct val="0"/>
              </a:spcBef>
            </a:pPr>
            <a:r>
              <a:rPr lang="en-US" b="true" sz="2500" spc="97">
                <a:solidFill>
                  <a:srgbClr val="FFFFFF"/>
                </a:solidFill>
                <a:latin typeface="Inter Bold"/>
                <a:ea typeface="Inter Bold"/>
                <a:cs typeface="Inter Bold"/>
                <a:sym typeface="Inter Bold"/>
              </a:rPr>
              <a:t>Thu thập</a:t>
            </a:r>
          </a:p>
        </p:txBody>
      </p:sp>
      <p:sp>
        <p:nvSpPr>
          <p:cNvPr name="TextBox 30" id="30"/>
          <p:cNvSpPr txBox="true"/>
          <p:nvPr/>
        </p:nvSpPr>
        <p:spPr>
          <a:xfrm rot="0">
            <a:off x="6511742" y="4585032"/>
            <a:ext cx="1118701" cy="809625"/>
          </a:xfrm>
          <a:prstGeom prst="rect">
            <a:avLst/>
          </a:prstGeom>
        </p:spPr>
        <p:txBody>
          <a:bodyPr anchor="t" rtlCol="false" tIns="0" lIns="0" bIns="0" rIns="0">
            <a:spAutoFit/>
          </a:bodyPr>
          <a:lstStyle/>
          <a:p>
            <a:pPr algn="ctr" marL="0" indent="0" lvl="0">
              <a:lnSpc>
                <a:spcPts val="3225"/>
              </a:lnSpc>
              <a:spcBef>
                <a:spcPct val="0"/>
              </a:spcBef>
            </a:pPr>
            <a:r>
              <a:rPr lang="en-US" b="true" sz="2500" spc="97">
                <a:solidFill>
                  <a:srgbClr val="FFFFFF"/>
                </a:solidFill>
                <a:latin typeface="Inter Bold"/>
                <a:ea typeface="Inter Bold"/>
                <a:cs typeface="Inter Bold"/>
                <a:sym typeface="Inter Bold"/>
              </a:rPr>
              <a:t>Lưu trữ</a:t>
            </a:r>
          </a:p>
        </p:txBody>
      </p:sp>
      <p:sp>
        <p:nvSpPr>
          <p:cNvPr name="TextBox 31" id="31"/>
          <p:cNvSpPr txBox="true"/>
          <p:nvPr/>
        </p:nvSpPr>
        <p:spPr>
          <a:xfrm rot="0">
            <a:off x="10131097" y="4573555"/>
            <a:ext cx="1118701" cy="809625"/>
          </a:xfrm>
          <a:prstGeom prst="rect">
            <a:avLst/>
          </a:prstGeom>
        </p:spPr>
        <p:txBody>
          <a:bodyPr anchor="t" rtlCol="false" tIns="0" lIns="0" bIns="0" rIns="0">
            <a:spAutoFit/>
          </a:bodyPr>
          <a:lstStyle/>
          <a:p>
            <a:pPr algn="ctr" marL="0" indent="0" lvl="0">
              <a:lnSpc>
                <a:spcPts val="3225"/>
              </a:lnSpc>
              <a:spcBef>
                <a:spcPct val="0"/>
              </a:spcBef>
            </a:pPr>
            <a:r>
              <a:rPr lang="en-US" b="true" sz="2500" spc="97">
                <a:solidFill>
                  <a:srgbClr val="FFFFFF"/>
                </a:solidFill>
                <a:latin typeface="Inter Bold"/>
                <a:ea typeface="Inter Bold"/>
                <a:cs typeface="Inter Bold"/>
                <a:sym typeface="Inter Bold"/>
              </a:rPr>
              <a:t>Tiền xử lí</a:t>
            </a:r>
          </a:p>
        </p:txBody>
      </p:sp>
      <p:sp>
        <p:nvSpPr>
          <p:cNvPr name="TextBox 32" id="32"/>
          <p:cNvSpPr txBox="true"/>
          <p:nvPr/>
        </p:nvSpPr>
        <p:spPr>
          <a:xfrm rot="0">
            <a:off x="13779707" y="4585032"/>
            <a:ext cx="1118701" cy="809625"/>
          </a:xfrm>
          <a:prstGeom prst="rect">
            <a:avLst/>
          </a:prstGeom>
        </p:spPr>
        <p:txBody>
          <a:bodyPr anchor="t" rtlCol="false" tIns="0" lIns="0" bIns="0" rIns="0">
            <a:spAutoFit/>
          </a:bodyPr>
          <a:lstStyle/>
          <a:p>
            <a:pPr algn="ctr" marL="0" indent="0" lvl="0">
              <a:lnSpc>
                <a:spcPts val="3225"/>
              </a:lnSpc>
              <a:spcBef>
                <a:spcPct val="0"/>
              </a:spcBef>
            </a:pPr>
            <a:r>
              <a:rPr lang="en-US" b="true" sz="2500" spc="97">
                <a:solidFill>
                  <a:srgbClr val="FFFFFF"/>
                </a:solidFill>
                <a:latin typeface="Inter Bold"/>
                <a:ea typeface="Inter Bold"/>
                <a:cs typeface="Inter Bold"/>
                <a:sym typeface="Inter Bold"/>
              </a:rPr>
              <a:t>Phân tích</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75125" y="582731"/>
            <a:ext cx="5007751" cy="1744367"/>
          </a:xfrm>
          <a:custGeom>
            <a:avLst/>
            <a:gdLst/>
            <a:ahLst/>
            <a:cxnLst/>
            <a:rect r="r" b="b" t="t" l="l"/>
            <a:pathLst>
              <a:path h="1744367" w="5007751">
                <a:moveTo>
                  <a:pt x="0" y="0"/>
                </a:moveTo>
                <a:lnTo>
                  <a:pt x="5007751" y="0"/>
                </a:lnTo>
                <a:lnTo>
                  <a:pt x="5007751" y="1744366"/>
                </a:lnTo>
                <a:lnTo>
                  <a:pt x="0" y="1744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26929" y="1540222"/>
            <a:ext cx="5397303" cy="5890645"/>
          </a:xfrm>
          <a:custGeom>
            <a:avLst/>
            <a:gdLst/>
            <a:ahLst/>
            <a:cxnLst/>
            <a:rect r="r" b="b" t="t" l="l"/>
            <a:pathLst>
              <a:path h="5890645" w="5397303">
                <a:moveTo>
                  <a:pt x="0" y="0"/>
                </a:moveTo>
                <a:lnTo>
                  <a:pt x="5397303" y="0"/>
                </a:lnTo>
                <a:lnTo>
                  <a:pt x="5397303" y="5890645"/>
                </a:lnTo>
                <a:lnTo>
                  <a:pt x="0" y="5890645"/>
                </a:lnTo>
                <a:lnTo>
                  <a:pt x="0" y="0"/>
                </a:lnTo>
                <a:close/>
              </a:path>
            </a:pathLst>
          </a:custGeom>
          <a:blipFill>
            <a:blip r:embed="rId4"/>
            <a:stretch>
              <a:fillRect l="0" t="0" r="0" b="0"/>
            </a:stretch>
          </a:blipFill>
        </p:spPr>
      </p:sp>
      <p:sp>
        <p:nvSpPr>
          <p:cNvPr name="Freeform 4" id="4"/>
          <p:cNvSpPr/>
          <p:nvPr/>
        </p:nvSpPr>
        <p:spPr>
          <a:xfrm flipH="false" flipV="false" rot="5400000">
            <a:off x="4789093" y="7901605"/>
            <a:ext cx="5397303" cy="5890645"/>
          </a:xfrm>
          <a:custGeom>
            <a:avLst/>
            <a:gdLst/>
            <a:ahLst/>
            <a:cxnLst/>
            <a:rect r="r" b="b" t="t" l="l"/>
            <a:pathLst>
              <a:path h="5890645" w="5397303">
                <a:moveTo>
                  <a:pt x="0" y="0"/>
                </a:moveTo>
                <a:lnTo>
                  <a:pt x="5397303" y="0"/>
                </a:lnTo>
                <a:lnTo>
                  <a:pt x="5397303" y="5890645"/>
                </a:lnTo>
                <a:lnTo>
                  <a:pt x="0" y="5890645"/>
                </a:lnTo>
                <a:lnTo>
                  <a:pt x="0" y="0"/>
                </a:lnTo>
                <a:close/>
              </a:path>
            </a:pathLst>
          </a:custGeom>
          <a:blipFill>
            <a:blip r:embed="rId4"/>
            <a:stretch>
              <a:fillRect l="0" t="0" r="0" b="0"/>
            </a:stretch>
          </a:blipFill>
        </p:spPr>
      </p:sp>
      <p:sp>
        <p:nvSpPr>
          <p:cNvPr name="Freeform 5" id="5"/>
          <p:cNvSpPr/>
          <p:nvPr/>
        </p:nvSpPr>
        <p:spPr>
          <a:xfrm flipH="false" flipV="false" rot="-2030905">
            <a:off x="364573" y="9391944"/>
            <a:ext cx="829021" cy="1147434"/>
          </a:xfrm>
          <a:custGeom>
            <a:avLst/>
            <a:gdLst/>
            <a:ahLst/>
            <a:cxnLst/>
            <a:rect r="r" b="b" t="t" l="l"/>
            <a:pathLst>
              <a:path h="1147434" w="829021">
                <a:moveTo>
                  <a:pt x="0" y="0"/>
                </a:moveTo>
                <a:lnTo>
                  <a:pt x="829021" y="0"/>
                </a:lnTo>
                <a:lnTo>
                  <a:pt x="829021" y="1147434"/>
                </a:lnTo>
                <a:lnTo>
                  <a:pt x="0" y="1147434"/>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6477641" y="7184196"/>
            <a:ext cx="610469" cy="844940"/>
          </a:xfrm>
          <a:custGeom>
            <a:avLst/>
            <a:gdLst/>
            <a:ahLst/>
            <a:cxnLst/>
            <a:rect r="r" b="b" t="t" l="l"/>
            <a:pathLst>
              <a:path h="844940" w="610469">
                <a:moveTo>
                  <a:pt x="0" y="0"/>
                </a:moveTo>
                <a:lnTo>
                  <a:pt x="610469" y="0"/>
                </a:lnTo>
                <a:lnTo>
                  <a:pt x="610469" y="844940"/>
                </a:lnTo>
                <a:lnTo>
                  <a:pt x="0" y="8449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7" id="7"/>
          <p:cNvSpPr/>
          <p:nvPr/>
        </p:nvSpPr>
        <p:spPr>
          <a:xfrm flipH="false" flipV="false" rot="0">
            <a:off x="-577898" y="8148276"/>
            <a:ext cx="3965536" cy="4120037"/>
          </a:xfrm>
          <a:custGeom>
            <a:avLst/>
            <a:gdLst/>
            <a:ahLst/>
            <a:cxnLst/>
            <a:rect r="r" b="b" t="t" l="l"/>
            <a:pathLst>
              <a:path h="4120037" w="3965536">
                <a:moveTo>
                  <a:pt x="0" y="0"/>
                </a:moveTo>
                <a:lnTo>
                  <a:pt x="3965536" y="0"/>
                </a:lnTo>
                <a:lnTo>
                  <a:pt x="3965536" y="4120037"/>
                </a:lnTo>
                <a:lnTo>
                  <a:pt x="0" y="41200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2700000">
            <a:off x="-2643987" y="-3339448"/>
            <a:ext cx="5287974" cy="5493999"/>
          </a:xfrm>
          <a:custGeom>
            <a:avLst/>
            <a:gdLst/>
            <a:ahLst/>
            <a:cxnLst/>
            <a:rect r="r" b="b" t="t" l="l"/>
            <a:pathLst>
              <a:path h="5493999" w="5287974">
                <a:moveTo>
                  <a:pt x="0" y="0"/>
                </a:moveTo>
                <a:lnTo>
                  <a:pt x="5287974" y="0"/>
                </a:lnTo>
                <a:lnTo>
                  <a:pt x="5287974" y="5493999"/>
                </a:lnTo>
                <a:lnTo>
                  <a:pt x="0" y="54939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9" id="9"/>
          <p:cNvSpPr/>
          <p:nvPr/>
        </p:nvSpPr>
        <p:spPr>
          <a:xfrm flipH="false" flipV="false" rot="0">
            <a:off x="2825580" y="3376871"/>
            <a:ext cx="14433720" cy="6206499"/>
          </a:xfrm>
          <a:custGeom>
            <a:avLst/>
            <a:gdLst/>
            <a:ahLst/>
            <a:cxnLst/>
            <a:rect r="r" b="b" t="t" l="l"/>
            <a:pathLst>
              <a:path h="6206499" w="14433720">
                <a:moveTo>
                  <a:pt x="0" y="0"/>
                </a:moveTo>
                <a:lnTo>
                  <a:pt x="14433720" y="0"/>
                </a:lnTo>
                <a:lnTo>
                  <a:pt x="14433720" y="6206499"/>
                </a:lnTo>
                <a:lnTo>
                  <a:pt x="0" y="62064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10" id="10"/>
          <p:cNvGrpSpPr/>
          <p:nvPr/>
        </p:nvGrpSpPr>
        <p:grpSpPr>
          <a:xfrm rot="0">
            <a:off x="1028700" y="4217860"/>
            <a:ext cx="4607272" cy="3071514"/>
            <a:chOff x="0" y="0"/>
            <a:chExt cx="609600" cy="406400"/>
          </a:xfrm>
        </p:grpSpPr>
        <p:sp>
          <p:nvSpPr>
            <p:cNvPr name="Freeform 11" id="11"/>
            <p:cNvSpPr/>
            <p:nvPr/>
          </p:nvSpPr>
          <p:spPr>
            <a:xfrm flipH="false" flipV="false" rot="0">
              <a:off x="0" y="0"/>
              <a:ext cx="609600" cy="406400"/>
            </a:xfrm>
            <a:custGeom>
              <a:avLst/>
              <a:gdLst/>
              <a:ahLst/>
              <a:cxnLst/>
              <a:rect r="r" b="b" t="t" l="l"/>
              <a:pathLst>
                <a:path h="406400" w="609600">
                  <a:moveTo>
                    <a:pt x="275775" y="0"/>
                  </a:moveTo>
                  <a:cubicBezTo>
                    <a:pt x="386183" y="2"/>
                    <a:pt x="483066" y="87505"/>
                    <a:pt x="478812" y="196196"/>
                  </a:cubicBezTo>
                  <a:lnTo>
                    <a:pt x="500743" y="196196"/>
                  </a:lnTo>
                  <a:cubicBezTo>
                    <a:pt x="560862" y="196196"/>
                    <a:pt x="609600" y="243252"/>
                    <a:pt x="609600" y="301297"/>
                  </a:cubicBezTo>
                  <a:cubicBezTo>
                    <a:pt x="609597" y="359341"/>
                    <a:pt x="560861" y="406399"/>
                    <a:pt x="500743" y="406400"/>
                  </a:cubicBezTo>
                  <a:lnTo>
                    <a:pt x="108857" y="406400"/>
                  </a:lnTo>
                  <a:cubicBezTo>
                    <a:pt x="48739" y="406399"/>
                    <a:pt x="3" y="359341"/>
                    <a:pt x="0" y="301297"/>
                  </a:cubicBezTo>
                  <a:cubicBezTo>
                    <a:pt x="0" y="255367"/>
                    <a:pt x="30524" y="216331"/>
                    <a:pt x="73048" y="202030"/>
                  </a:cubicBezTo>
                  <a:cubicBezTo>
                    <a:pt x="65073" y="91325"/>
                    <a:pt x="163054" y="0"/>
                    <a:pt x="275775" y="0"/>
                  </a:cubicBezTo>
                  <a:close/>
                </a:path>
              </a:pathLst>
            </a:custGeom>
            <a:solidFill>
              <a:srgbClr val="99B9FF"/>
            </a:solidFill>
          </p:spPr>
        </p:sp>
        <p:sp>
          <p:nvSpPr>
            <p:cNvPr name="TextBox 12" id="12"/>
            <p:cNvSpPr txBox="true"/>
            <p:nvPr/>
          </p:nvSpPr>
          <p:spPr>
            <a:xfrm>
              <a:off x="88900" y="193675"/>
              <a:ext cx="374650" cy="212725"/>
            </a:xfrm>
            <a:prstGeom prst="rect">
              <a:avLst/>
            </a:prstGeom>
          </p:spPr>
          <p:txBody>
            <a:bodyPr anchor="ctr" rtlCol="false" tIns="50800" lIns="50800" bIns="50800" rIns="50800"/>
            <a:lstStyle/>
            <a:p>
              <a:pPr algn="ctr">
                <a:lnSpc>
                  <a:spcPts val="2185"/>
                </a:lnSpc>
              </a:pPr>
            </a:p>
          </p:txBody>
        </p:sp>
      </p:grpSp>
      <p:sp>
        <p:nvSpPr>
          <p:cNvPr name="Freeform 13" id="13"/>
          <p:cNvSpPr/>
          <p:nvPr/>
        </p:nvSpPr>
        <p:spPr>
          <a:xfrm flipH="false" flipV="false" rot="-184311">
            <a:off x="1893005" y="4383841"/>
            <a:ext cx="2367083" cy="2468926"/>
          </a:xfrm>
          <a:custGeom>
            <a:avLst/>
            <a:gdLst/>
            <a:ahLst/>
            <a:cxnLst/>
            <a:rect r="r" b="b" t="t" l="l"/>
            <a:pathLst>
              <a:path h="2468926" w="2367083">
                <a:moveTo>
                  <a:pt x="0" y="0"/>
                </a:moveTo>
                <a:lnTo>
                  <a:pt x="2367083" y="0"/>
                </a:lnTo>
                <a:lnTo>
                  <a:pt x="2367083" y="2468926"/>
                </a:lnTo>
                <a:lnTo>
                  <a:pt x="0" y="246892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4" id="14"/>
          <p:cNvSpPr/>
          <p:nvPr/>
        </p:nvSpPr>
        <p:spPr>
          <a:xfrm flipH="false" flipV="false" rot="0">
            <a:off x="2864035" y="6302496"/>
            <a:ext cx="1047206" cy="1321017"/>
          </a:xfrm>
          <a:custGeom>
            <a:avLst/>
            <a:gdLst/>
            <a:ahLst/>
            <a:cxnLst/>
            <a:rect r="r" b="b" t="t" l="l"/>
            <a:pathLst>
              <a:path h="1321017" w="1047206">
                <a:moveTo>
                  <a:pt x="0" y="0"/>
                </a:moveTo>
                <a:lnTo>
                  <a:pt x="1047206" y="0"/>
                </a:lnTo>
                <a:lnTo>
                  <a:pt x="1047206" y="1321017"/>
                </a:lnTo>
                <a:lnTo>
                  <a:pt x="0" y="1321017"/>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5" id="15"/>
          <p:cNvSpPr/>
          <p:nvPr/>
        </p:nvSpPr>
        <p:spPr>
          <a:xfrm flipH="false" flipV="false" rot="0">
            <a:off x="3944755" y="4771456"/>
            <a:ext cx="1691217" cy="1686989"/>
          </a:xfrm>
          <a:custGeom>
            <a:avLst/>
            <a:gdLst/>
            <a:ahLst/>
            <a:cxnLst/>
            <a:rect r="r" b="b" t="t" l="l"/>
            <a:pathLst>
              <a:path h="1686989" w="1691217">
                <a:moveTo>
                  <a:pt x="0" y="0"/>
                </a:moveTo>
                <a:lnTo>
                  <a:pt x="1691217" y="0"/>
                </a:lnTo>
                <a:lnTo>
                  <a:pt x="1691217" y="1686989"/>
                </a:lnTo>
                <a:lnTo>
                  <a:pt x="0" y="168698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6" id="16"/>
          <p:cNvSpPr/>
          <p:nvPr/>
        </p:nvSpPr>
        <p:spPr>
          <a:xfrm flipH="false" flipV="false" rot="0">
            <a:off x="4992680" y="837574"/>
            <a:ext cx="1286584" cy="984237"/>
          </a:xfrm>
          <a:custGeom>
            <a:avLst/>
            <a:gdLst/>
            <a:ahLst/>
            <a:cxnLst/>
            <a:rect r="r" b="b" t="t" l="l"/>
            <a:pathLst>
              <a:path h="984237" w="1286584">
                <a:moveTo>
                  <a:pt x="0" y="0"/>
                </a:moveTo>
                <a:lnTo>
                  <a:pt x="1286583" y="0"/>
                </a:lnTo>
                <a:lnTo>
                  <a:pt x="1286583" y="984237"/>
                </a:lnTo>
                <a:lnTo>
                  <a:pt x="0" y="98423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TextBox 17" id="17"/>
          <p:cNvSpPr txBox="true"/>
          <p:nvPr/>
        </p:nvSpPr>
        <p:spPr>
          <a:xfrm rot="0">
            <a:off x="7088110" y="378197"/>
            <a:ext cx="8937636" cy="1908175"/>
          </a:xfrm>
          <a:prstGeom prst="rect">
            <a:avLst/>
          </a:prstGeom>
        </p:spPr>
        <p:txBody>
          <a:bodyPr anchor="t" rtlCol="false" tIns="0" lIns="0" bIns="0" rIns="0">
            <a:spAutoFit/>
          </a:bodyPr>
          <a:lstStyle/>
          <a:p>
            <a:pPr algn="l">
              <a:lnSpc>
                <a:spcPts val="7700"/>
              </a:lnSpc>
            </a:pPr>
            <a:r>
              <a:rPr lang="en-US" sz="5500">
                <a:solidFill>
                  <a:srgbClr val="5479F7"/>
                </a:solidFill>
                <a:latin typeface="Paytone One"/>
                <a:ea typeface="Paytone One"/>
                <a:cs typeface="Paytone One"/>
                <a:sym typeface="Paytone One"/>
              </a:rPr>
              <a:t> THU THẬP DỮ LIỆU (WEB SCRAPING) </a:t>
            </a:r>
          </a:p>
        </p:txBody>
      </p:sp>
      <p:sp>
        <p:nvSpPr>
          <p:cNvPr name="TextBox 18" id="18"/>
          <p:cNvSpPr txBox="true"/>
          <p:nvPr/>
        </p:nvSpPr>
        <p:spPr>
          <a:xfrm rot="0">
            <a:off x="5900273" y="4275010"/>
            <a:ext cx="8023902" cy="946404"/>
          </a:xfrm>
          <a:prstGeom prst="rect">
            <a:avLst/>
          </a:prstGeom>
        </p:spPr>
        <p:txBody>
          <a:bodyPr anchor="t" rtlCol="false" tIns="0" lIns="0" bIns="0" rIns="0">
            <a:spAutoFit/>
          </a:bodyPr>
          <a:lstStyle/>
          <a:p>
            <a:pPr algn="l" marL="561339" indent="-280669" lvl="1">
              <a:lnSpc>
                <a:spcPts val="2417"/>
              </a:lnSpc>
              <a:buFont typeface="Arial"/>
              <a:buChar char="•"/>
            </a:pPr>
            <a:r>
              <a:rPr lang="en-US" b="true" sz="2599" spc="-51">
                <a:solidFill>
                  <a:srgbClr val="000000"/>
                </a:solidFill>
                <a:latin typeface="Noto Sans Bold"/>
                <a:ea typeface="Noto Sans Bold"/>
                <a:cs typeface="Noto Sans Bold"/>
                <a:sym typeface="Noto Sans Bold"/>
              </a:rPr>
              <a:t>Phương pháp:</a:t>
            </a:r>
            <a:r>
              <a:rPr lang="en-US" sz="2599" spc="-51">
                <a:solidFill>
                  <a:srgbClr val="000000"/>
                </a:solidFill>
                <a:latin typeface="Noto Sans"/>
                <a:ea typeface="Noto Sans"/>
                <a:cs typeface="Noto Sans"/>
                <a:sym typeface="Noto Sans"/>
              </a:rPr>
              <a:t> Sử dụng Selenium điều khiển Firefox để cuộn trang và lấy danh sách các đường dẫn sản phẩm. </a:t>
            </a:r>
          </a:p>
        </p:txBody>
      </p:sp>
      <p:sp>
        <p:nvSpPr>
          <p:cNvPr name="TextBox 19" id="19"/>
          <p:cNvSpPr txBox="true"/>
          <p:nvPr/>
        </p:nvSpPr>
        <p:spPr>
          <a:xfrm rot="0">
            <a:off x="6942698" y="5809167"/>
            <a:ext cx="8023902" cy="1251204"/>
          </a:xfrm>
          <a:prstGeom prst="rect">
            <a:avLst/>
          </a:prstGeom>
        </p:spPr>
        <p:txBody>
          <a:bodyPr anchor="t" rtlCol="false" tIns="0" lIns="0" bIns="0" rIns="0">
            <a:spAutoFit/>
          </a:bodyPr>
          <a:lstStyle/>
          <a:p>
            <a:pPr algn="l" marL="561339" indent="-280669" lvl="1">
              <a:lnSpc>
                <a:spcPts val="2417"/>
              </a:lnSpc>
              <a:buFont typeface="Arial"/>
              <a:buChar char="•"/>
            </a:pPr>
            <a:r>
              <a:rPr lang="en-US" b="true" sz="2599" spc="-51">
                <a:solidFill>
                  <a:srgbClr val="000000"/>
                </a:solidFill>
                <a:latin typeface="Noto Sans Bold"/>
                <a:ea typeface="Noto Sans Bold"/>
                <a:cs typeface="Noto Sans Bold"/>
                <a:sym typeface="Noto Sans Bold"/>
              </a:rPr>
              <a:t>Chi tiết trích xuất:</a:t>
            </a:r>
            <a:r>
              <a:rPr lang="en-US" sz="2599" spc="-51">
                <a:solidFill>
                  <a:srgbClr val="000000"/>
                </a:solidFill>
                <a:latin typeface="Noto Sans"/>
                <a:ea typeface="Noto Sans"/>
                <a:cs typeface="Noto Sans"/>
                <a:sym typeface="Noto Sans"/>
              </a:rPr>
              <a:t> Tự động lấy các trường dữ liệu như: Giá, Số Km đã đi, Năm sản xuất, Hộp số, Nhiên liệu, Kiểu dáng, Xuất xứ... thông qua các thuộc tính itemprop trong mã HTML. </a:t>
            </a:r>
          </a:p>
        </p:txBody>
      </p:sp>
      <p:sp>
        <p:nvSpPr>
          <p:cNvPr name="TextBox 20" id="20"/>
          <p:cNvSpPr txBox="true"/>
          <p:nvPr/>
        </p:nvSpPr>
        <p:spPr>
          <a:xfrm rot="0">
            <a:off x="8001844" y="7736909"/>
            <a:ext cx="8023902" cy="641604"/>
          </a:xfrm>
          <a:prstGeom prst="rect">
            <a:avLst/>
          </a:prstGeom>
        </p:spPr>
        <p:txBody>
          <a:bodyPr anchor="t" rtlCol="false" tIns="0" lIns="0" bIns="0" rIns="0">
            <a:spAutoFit/>
          </a:bodyPr>
          <a:lstStyle/>
          <a:p>
            <a:pPr algn="l" marL="561339" indent="-280669" lvl="1">
              <a:lnSpc>
                <a:spcPts val="2417"/>
              </a:lnSpc>
              <a:buFont typeface="Arial"/>
              <a:buChar char="•"/>
            </a:pPr>
            <a:r>
              <a:rPr lang="en-US" b="true" sz="2599" spc="-51">
                <a:solidFill>
                  <a:srgbClr val="000000"/>
                </a:solidFill>
                <a:latin typeface="Noto Sans Bold"/>
                <a:ea typeface="Noto Sans Bold"/>
                <a:cs typeface="Noto Sans Bold"/>
                <a:sym typeface="Noto Sans Bold"/>
              </a:rPr>
              <a:t>Xử lý:</a:t>
            </a:r>
            <a:r>
              <a:rPr lang="en-US" sz="2599" spc="-51">
                <a:solidFill>
                  <a:srgbClr val="000000"/>
                </a:solidFill>
                <a:latin typeface="Noto Sans"/>
                <a:ea typeface="Noto Sans"/>
                <a:cs typeface="Noto Sans"/>
                <a:sym typeface="Noto Sans"/>
              </a:rPr>
              <a:t> Thiết kế User-Agent để giả lập người dùng thật, tránh bị chặn bởi hệ thống. </a:t>
            </a:r>
          </a:p>
        </p:txBody>
      </p:sp>
      <p:sp>
        <p:nvSpPr>
          <p:cNvPr name="TextBox 21" id="21"/>
          <p:cNvSpPr txBox="true"/>
          <p:nvPr/>
        </p:nvSpPr>
        <p:spPr>
          <a:xfrm rot="0">
            <a:off x="2162426" y="748667"/>
            <a:ext cx="8937636" cy="1038225"/>
          </a:xfrm>
          <a:prstGeom prst="rect">
            <a:avLst/>
          </a:prstGeom>
        </p:spPr>
        <p:txBody>
          <a:bodyPr anchor="t" rtlCol="false" tIns="0" lIns="0" bIns="0" rIns="0">
            <a:spAutoFit/>
          </a:bodyPr>
          <a:lstStyle/>
          <a:p>
            <a:pPr algn="l">
              <a:lnSpc>
                <a:spcPts val="8400"/>
              </a:lnSpc>
            </a:pPr>
            <a:r>
              <a:rPr lang="en-US" sz="6000">
                <a:solidFill>
                  <a:srgbClr val="5479F7"/>
                </a:solidFill>
                <a:latin typeface="Paytone One"/>
                <a:ea typeface="Paytone One"/>
                <a:cs typeface="Paytone One"/>
                <a:sym typeface="Paytone One"/>
              </a:rPr>
              <a:t>BƯỚC:</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75125" y="582731"/>
            <a:ext cx="5007751" cy="1744367"/>
          </a:xfrm>
          <a:custGeom>
            <a:avLst/>
            <a:gdLst/>
            <a:ahLst/>
            <a:cxnLst/>
            <a:rect r="r" b="b" t="t" l="l"/>
            <a:pathLst>
              <a:path h="1744367" w="5007751">
                <a:moveTo>
                  <a:pt x="0" y="0"/>
                </a:moveTo>
                <a:lnTo>
                  <a:pt x="5007751" y="0"/>
                </a:lnTo>
                <a:lnTo>
                  <a:pt x="5007751" y="1744366"/>
                </a:lnTo>
                <a:lnTo>
                  <a:pt x="0" y="1744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26929" y="1540222"/>
            <a:ext cx="5397303" cy="5890645"/>
          </a:xfrm>
          <a:custGeom>
            <a:avLst/>
            <a:gdLst/>
            <a:ahLst/>
            <a:cxnLst/>
            <a:rect r="r" b="b" t="t" l="l"/>
            <a:pathLst>
              <a:path h="5890645" w="5397303">
                <a:moveTo>
                  <a:pt x="0" y="0"/>
                </a:moveTo>
                <a:lnTo>
                  <a:pt x="5397303" y="0"/>
                </a:lnTo>
                <a:lnTo>
                  <a:pt x="5397303" y="5890645"/>
                </a:lnTo>
                <a:lnTo>
                  <a:pt x="0" y="5890645"/>
                </a:lnTo>
                <a:lnTo>
                  <a:pt x="0" y="0"/>
                </a:lnTo>
                <a:close/>
              </a:path>
            </a:pathLst>
          </a:custGeom>
          <a:blipFill>
            <a:blip r:embed="rId4"/>
            <a:stretch>
              <a:fillRect l="0" t="0" r="0" b="0"/>
            </a:stretch>
          </a:blipFill>
        </p:spPr>
      </p:sp>
      <p:sp>
        <p:nvSpPr>
          <p:cNvPr name="Freeform 4" id="4"/>
          <p:cNvSpPr/>
          <p:nvPr/>
        </p:nvSpPr>
        <p:spPr>
          <a:xfrm flipH="false" flipV="false" rot="5400000">
            <a:off x="4789093" y="7901605"/>
            <a:ext cx="5397303" cy="5890645"/>
          </a:xfrm>
          <a:custGeom>
            <a:avLst/>
            <a:gdLst/>
            <a:ahLst/>
            <a:cxnLst/>
            <a:rect r="r" b="b" t="t" l="l"/>
            <a:pathLst>
              <a:path h="5890645" w="5397303">
                <a:moveTo>
                  <a:pt x="0" y="0"/>
                </a:moveTo>
                <a:lnTo>
                  <a:pt x="5397303" y="0"/>
                </a:lnTo>
                <a:lnTo>
                  <a:pt x="5397303" y="5890645"/>
                </a:lnTo>
                <a:lnTo>
                  <a:pt x="0" y="5890645"/>
                </a:lnTo>
                <a:lnTo>
                  <a:pt x="0" y="0"/>
                </a:lnTo>
                <a:close/>
              </a:path>
            </a:pathLst>
          </a:custGeom>
          <a:blipFill>
            <a:blip r:embed="rId4"/>
            <a:stretch>
              <a:fillRect l="0" t="0" r="0" b="0"/>
            </a:stretch>
          </a:blipFill>
        </p:spPr>
      </p:sp>
      <p:sp>
        <p:nvSpPr>
          <p:cNvPr name="Freeform 5" id="5"/>
          <p:cNvSpPr/>
          <p:nvPr/>
        </p:nvSpPr>
        <p:spPr>
          <a:xfrm flipH="false" flipV="false" rot="0">
            <a:off x="6477641" y="7184196"/>
            <a:ext cx="610469" cy="844940"/>
          </a:xfrm>
          <a:custGeom>
            <a:avLst/>
            <a:gdLst/>
            <a:ahLst/>
            <a:cxnLst/>
            <a:rect r="r" b="b" t="t" l="l"/>
            <a:pathLst>
              <a:path h="844940" w="610469">
                <a:moveTo>
                  <a:pt x="0" y="0"/>
                </a:moveTo>
                <a:lnTo>
                  <a:pt x="610469" y="0"/>
                </a:lnTo>
                <a:lnTo>
                  <a:pt x="610469" y="844940"/>
                </a:lnTo>
                <a:lnTo>
                  <a:pt x="0" y="8449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2700000">
            <a:off x="-2643987" y="-3339448"/>
            <a:ext cx="5287974" cy="5493999"/>
          </a:xfrm>
          <a:custGeom>
            <a:avLst/>
            <a:gdLst/>
            <a:ahLst/>
            <a:cxnLst/>
            <a:rect r="r" b="b" t="t" l="l"/>
            <a:pathLst>
              <a:path h="5493999" w="5287974">
                <a:moveTo>
                  <a:pt x="0" y="0"/>
                </a:moveTo>
                <a:lnTo>
                  <a:pt x="5287974" y="0"/>
                </a:lnTo>
                <a:lnTo>
                  <a:pt x="5287974" y="5493999"/>
                </a:lnTo>
                <a:lnTo>
                  <a:pt x="0" y="54939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927140" y="3051801"/>
            <a:ext cx="14433720" cy="6206499"/>
          </a:xfrm>
          <a:custGeom>
            <a:avLst/>
            <a:gdLst/>
            <a:ahLst/>
            <a:cxnLst/>
            <a:rect r="r" b="b" t="t" l="l"/>
            <a:pathLst>
              <a:path h="6206499" w="14433720">
                <a:moveTo>
                  <a:pt x="0" y="0"/>
                </a:moveTo>
                <a:lnTo>
                  <a:pt x="14433720" y="0"/>
                </a:lnTo>
                <a:lnTo>
                  <a:pt x="14433720" y="6206499"/>
                </a:lnTo>
                <a:lnTo>
                  <a:pt x="0" y="620649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77418">
            <a:off x="181193" y="6228818"/>
            <a:ext cx="3588115" cy="3832433"/>
          </a:xfrm>
          <a:custGeom>
            <a:avLst/>
            <a:gdLst/>
            <a:ahLst/>
            <a:cxnLst/>
            <a:rect r="r" b="b" t="t" l="l"/>
            <a:pathLst>
              <a:path h="3832433" w="3588115">
                <a:moveTo>
                  <a:pt x="0" y="0"/>
                </a:moveTo>
                <a:lnTo>
                  <a:pt x="3588116" y="0"/>
                </a:lnTo>
                <a:lnTo>
                  <a:pt x="3588116" y="3832433"/>
                </a:lnTo>
                <a:lnTo>
                  <a:pt x="0" y="3832433"/>
                </a:lnTo>
                <a:lnTo>
                  <a:pt x="0" y="0"/>
                </a:lnTo>
                <a:close/>
              </a:path>
            </a:pathLst>
          </a:custGeom>
          <a:blipFill>
            <a:blip r:embed="rId11"/>
            <a:stretch>
              <a:fillRect l="0" t="0" r="0" b="0"/>
            </a:stretch>
          </a:blipFill>
        </p:spPr>
      </p:sp>
      <p:sp>
        <p:nvSpPr>
          <p:cNvPr name="Freeform 9" id="9"/>
          <p:cNvSpPr/>
          <p:nvPr/>
        </p:nvSpPr>
        <p:spPr>
          <a:xfrm flipH="false" flipV="false" rot="0">
            <a:off x="14952823" y="7475470"/>
            <a:ext cx="3030782" cy="2386052"/>
          </a:xfrm>
          <a:custGeom>
            <a:avLst/>
            <a:gdLst/>
            <a:ahLst/>
            <a:cxnLst/>
            <a:rect r="r" b="b" t="t" l="l"/>
            <a:pathLst>
              <a:path h="2386052" w="3030782">
                <a:moveTo>
                  <a:pt x="0" y="0"/>
                </a:moveTo>
                <a:lnTo>
                  <a:pt x="3030782" y="0"/>
                </a:lnTo>
                <a:lnTo>
                  <a:pt x="3030782" y="2386052"/>
                </a:lnTo>
                <a:lnTo>
                  <a:pt x="0" y="2386052"/>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10" id="10"/>
          <p:cNvSpPr/>
          <p:nvPr/>
        </p:nvSpPr>
        <p:spPr>
          <a:xfrm flipH="false" flipV="false" rot="0">
            <a:off x="5136349" y="835064"/>
            <a:ext cx="1341291" cy="1026088"/>
          </a:xfrm>
          <a:custGeom>
            <a:avLst/>
            <a:gdLst/>
            <a:ahLst/>
            <a:cxnLst/>
            <a:rect r="r" b="b" t="t" l="l"/>
            <a:pathLst>
              <a:path h="1026088" w="1341291">
                <a:moveTo>
                  <a:pt x="0" y="0"/>
                </a:moveTo>
                <a:lnTo>
                  <a:pt x="1341292" y="0"/>
                </a:lnTo>
                <a:lnTo>
                  <a:pt x="1341292" y="1026088"/>
                </a:lnTo>
                <a:lnTo>
                  <a:pt x="0" y="1026088"/>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TextBox 11" id="11"/>
          <p:cNvSpPr txBox="true"/>
          <p:nvPr/>
        </p:nvSpPr>
        <p:spPr>
          <a:xfrm rot="0">
            <a:off x="4542422" y="4553860"/>
            <a:ext cx="9503673" cy="3278580"/>
          </a:xfrm>
          <a:prstGeom prst="rect">
            <a:avLst/>
          </a:prstGeom>
        </p:spPr>
        <p:txBody>
          <a:bodyPr anchor="t" rtlCol="false" tIns="0" lIns="0" bIns="0" rIns="0">
            <a:spAutoFit/>
          </a:bodyPr>
          <a:lstStyle/>
          <a:p>
            <a:pPr algn="l">
              <a:lnSpc>
                <a:spcPts val="2656"/>
              </a:lnSpc>
            </a:pPr>
            <a:r>
              <a:rPr lang="en-US" sz="2856" spc="-57" b="true">
                <a:solidFill>
                  <a:srgbClr val="000000"/>
                </a:solidFill>
                <a:latin typeface="Noto Sans Bold"/>
                <a:ea typeface="Noto Sans Bold"/>
                <a:cs typeface="Noto Sans Bold"/>
                <a:sym typeface="Noto Sans Bold"/>
              </a:rPr>
              <a:t>Kết nối: </a:t>
            </a:r>
            <a:r>
              <a:rPr lang="en-US" sz="2856" spc="-57">
                <a:solidFill>
                  <a:srgbClr val="000000"/>
                </a:solidFill>
                <a:latin typeface="Noto Sans"/>
                <a:ea typeface="Noto Sans"/>
                <a:cs typeface="Noto Sans"/>
                <a:sym typeface="Noto Sans"/>
              </a:rPr>
              <a:t>S</a:t>
            </a:r>
            <a:r>
              <a:rPr lang="en-US" sz="2856" spc="-57">
                <a:solidFill>
                  <a:srgbClr val="000000"/>
                </a:solidFill>
                <a:latin typeface="Noto Sans"/>
                <a:ea typeface="Noto Sans"/>
                <a:cs typeface="Noto Sans"/>
                <a:sym typeface="Noto Sans"/>
              </a:rPr>
              <a:t>ử dụng MongoClient để kết nối với cơ sở dữ liệu chotot_db.</a:t>
            </a:r>
          </a:p>
          <a:p>
            <a:pPr algn="l">
              <a:lnSpc>
                <a:spcPts val="2656"/>
              </a:lnSpc>
            </a:pPr>
            <a:r>
              <a:rPr lang="en-US" sz="2856" spc="-57">
                <a:solidFill>
                  <a:srgbClr val="000000"/>
                </a:solidFill>
                <a:latin typeface="Noto Sans"/>
                <a:ea typeface="Noto Sans"/>
                <a:cs typeface="Noto Sans"/>
                <a:sym typeface="Noto Sans"/>
              </a:rPr>
              <a:t> </a:t>
            </a:r>
          </a:p>
          <a:p>
            <a:pPr algn="l">
              <a:lnSpc>
                <a:spcPts val="2656"/>
              </a:lnSpc>
            </a:pPr>
            <a:r>
              <a:rPr lang="en-US" b="true" sz="2856" spc="-57">
                <a:solidFill>
                  <a:srgbClr val="000000"/>
                </a:solidFill>
                <a:latin typeface="Noto Sans Bold"/>
                <a:ea typeface="Noto Sans Bold"/>
                <a:cs typeface="Noto Sans Bold"/>
                <a:sym typeface="Noto Sans Bold"/>
              </a:rPr>
              <a:t>Quản lý dữ liệu: </a:t>
            </a:r>
            <a:r>
              <a:rPr lang="en-US" sz="2856" spc="-57">
                <a:solidFill>
                  <a:srgbClr val="000000"/>
                </a:solidFill>
                <a:latin typeface="Noto Sans"/>
                <a:ea typeface="Noto Sans"/>
                <a:cs typeface="Noto Sans"/>
                <a:sym typeface="Noto Sans"/>
              </a:rPr>
              <a:t>Sử dụng cơ chế update_one vớitùy chọn upsert=True dựa trên URL để chốngtrùng lặp dữ liệu.</a:t>
            </a:r>
          </a:p>
          <a:p>
            <a:pPr algn="l">
              <a:lnSpc>
                <a:spcPts val="2656"/>
              </a:lnSpc>
            </a:pPr>
            <a:r>
              <a:rPr lang="en-US" b="true" sz="2856" spc="-57">
                <a:solidFill>
                  <a:srgbClr val="000000"/>
                </a:solidFill>
                <a:latin typeface="Noto Sans Bold"/>
                <a:ea typeface="Noto Sans Bold"/>
                <a:cs typeface="Noto Sans Bold"/>
                <a:sym typeface="Noto Sans Bold"/>
              </a:rPr>
              <a:t> </a:t>
            </a:r>
          </a:p>
          <a:p>
            <a:pPr algn="l">
              <a:lnSpc>
                <a:spcPts val="2656"/>
              </a:lnSpc>
            </a:pPr>
            <a:r>
              <a:rPr lang="en-US" b="true" sz="2856" spc="-57">
                <a:solidFill>
                  <a:srgbClr val="000000"/>
                </a:solidFill>
                <a:latin typeface="Noto Sans Bold"/>
                <a:ea typeface="Noto Sans Bold"/>
                <a:cs typeface="Noto Sans Bold"/>
                <a:sym typeface="Noto Sans Bold"/>
              </a:rPr>
              <a:t>Xuất dữ liệu: </a:t>
            </a:r>
            <a:r>
              <a:rPr lang="en-US" sz="2856" spc="-57">
                <a:solidFill>
                  <a:srgbClr val="000000"/>
                </a:solidFill>
                <a:latin typeface="Noto Sans"/>
                <a:ea typeface="Noto Sans"/>
                <a:cs typeface="Noto Sans"/>
                <a:sym typeface="Noto Sans"/>
              </a:rPr>
              <a:t>Chuyển đổi dữ liệu từ MongoDB sang định dạng CSV (chotot_oto_database.csv) để phục vụ cho các bước phân tích tiếp theo. </a:t>
            </a:r>
          </a:p>
          <a:p>
            <a:pPr algn="l">
              <a:lnSpc>
                <a:spcPts val="2656"/>
              </a:lnSpc>
            </a:pPr>
          </a:p>
        </p:txBody>
      </p:sp>
      <p:sp>
        <p:nvSpPr>
          <p:cNvPr name="TextBox 12" id="12"/>
          <p:cNvSpPr txBox="true"/>
          <p:nvPr/>
        </p:nvSpPr>
        <p:spPr>
          <a:xfrm rot="0">
            <a:off x="2314058" y="822927"/>
            <a:ext cx="8937636" cy="1038225"/>
          </a:xfrm>
          <a:prstGeom prst="rect">
            <a:avLst/>
          </a:prstGeom>
        </p:spPr>
        <p:txBody>
          <a:bodyPr anchor="t" rtlCol="false" tIns="0" lIns="0" bIns="0" rIns="0">
            <a:spAutoFit/>
          </a:bodyPr>
          <a:lstStyle/>
          <a:p>
            <a:pPr algn="l">
              <a:lnSpc>
                <a:spcPts val="8400"/>
              </a:lnSpc>
            </a:pPr>
            <a:r>
              <a:rPr lang="en-US" sz="6000">
                <a:solidFill>
                  <a:srgbClr val="5479F7"/>
                </a:solidFill>
                <a:latin typeface="Paytone One"/>
                <a:ea typeface="Paytone One"/>
                <a:cs typeface="Paytone One"/>
                <a:sym typeface="Paytone One"/>
              </a:rPr>
              <a:t>BƯỚC:</a:t>
            </a:r>
          </a:p>
        </p:txBody>
      </p:sp>
      <p:sp>
        <p:nvSpPr>
          <p:cNvPr name="TextBox 13" id="13"/>
          <p:cNvSpPr txBox="true"/>
          <p:nvPr/>
        </p:nvSpPr>
        <p:spPr>
          <a:xfrm rot="0">
            <a:off x="7705194" y="477956"/>
            <a:ext cx="8718422" cy="1925574"/>
          </a:xfrm>
          <a:prstGeom prst="rect">
            <a:avLst/>
          </a:prstGeom>
        </p:spPr>
        <p:txBody>
          <a:bodyPr anchor="t" rtlCol="false" tIns="0" lIns="0" bIns="0" rIns="0">
            <a:spAutoFit/>
          </a:bodyPr>
          <a:lstStyle/>
          <a:p>
            <a:pPr algn="l">
              <a:lnSpc>
                <a:spcPts val="7790"/>
              </a:lnSpc>
            </a:pPr>
            <a:r>
              <a:rPr lang="en-US" sz="5564">
                <a:solidFill>
                  <a:srgbClr val="5479F7"/>
                </a:solidFill>
                <a:latin typeface="Paytone One"/>
                <a:ea typeface="Paytone One"/>
                <a:cs typeface="Paytone One"/>
                <a:sym typeface="Paytone One"/>
              </a:rPr>
              <a:t>LƯU TRỮ DỮ LIỆU (MONGODB)</a:t>
            </a:r>
          </a:p>
        </p:txBody>
      </p:sp>
      <p:sp>
        <p:nvSpPr>
          <p:cNvPr name="Freeform 14" id="14"/>
          <p:cNvSpPr/>
          <p:nvPr/>
        </p:nvSpPr>
        <p:spPr>
          <a:xfrm flipH="false" flipV="false" rot="0">
            <a:off x="16000837" y="-2333145"/>
            <a:ext cx="3965536" cy="4120037"/>
          </a:xfrm>
          <a:custGeom>
            <a:avLst/>
            <a:gdLst/>
            <a:ahLst/>
            <a:cxnLst/>
            <a:rect r="r" b="b" t="t" l="l"/>
            <a:pathLst>
              <a:path h="4120037" w="3965536">
                <a:moveTo>
                  <a:pt x="0" y="0"/>
                </a:moveTo>
                <a:lnTo>
                  <a:pt x="3965536" y="0"/>
                </a:lnTo>
                <a:lnTo>
                  <a:pt x="3965536" y="4120037"/>
                </a:lnTo>
                <a:lnTo>
                  <a:pt x="0" y="412003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775125" y="582731"/>
            <a:ext cx="5007751" cy="1744367"/>
          </a:xfrm>
          <a:custGeom>
            <a:avLst/>
            <a:gdLst/>
            <a:ahLst/>
            <a:cxnLst/>
            <a:rect r="r" b="b" t="t" l="l"/>
            <a:pathLst>
              <a:path h="1744367" w="5007751">
                <a:moveTo>
                  <a:pt x="0" y="0"/>
                </a:moveTo>
                <a:lnTo>
                  <a:pt x="5007751" y="0"/>
                </a:lnTo>
                <a:lnTo>
                  <a:pt x="5007751" y="1744366"/>
                </a:lnTo>
                <a:lnTo>
                  <a:pt x="0" y="17443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8003" y="2504302"/>
            <a:ext cx="5397303" cy="5890645"/>
          </a:xfrm>
          <a:custGeom>
            <a:avLst/>
            <a:gdLst/>
            <a:ahLst/>
            <a:cxnLst/>
            <a:rect r="r" b="b" t="t" l="l"/>
            <a:pathLst>
              <a:path h="5890645" w="5397303">
                <a:moveTo>
                  <a:pt x="0" y="0"/>
                </a:moveTo>
                <a:lnTo>
                  <a:pt x="5397304" y="0"/>
                </a:lnTo>
                <a:lnTo>
                  <a:pt x="5397304" y="5890645"/>
                </a:lnTo>
                <a:lnTo>
                  <a:pt x="0" y="5890645"/>
                </a:lnTo>
                <a:lnTo>
                  <a:pt x="0" y="0"/>
                </a:lnTo>
                <a:close/>
              </a:path>
            </a:pathLst>
          </a:custGeom>
          <a:blipFill>
            <a:blip r:embed="rId4"/>
            <a:stretch>
              <a:fillRect l="0" t="0" r="0" b="0"/>
            </a:stretch>
          </a:blipFill>
        </p:spPr>
      </p:sp>
      <p:sp>
        <p:nvSpPr>
          <p:cNvPr name="Freeform 4" id="4"/>
          <p:cNvSpPr/>
          <p:nvPr/>
        </p:nvSpPr>
        <p:spPr>
          <a:xfrm flipH="false" flipV="false" rot="5400000">
            <a:off x="7694702" y="6937525"/>
            <a:ext cx="5397303" cy="5890645"/>
          </a:xfrm>
          <a:custGeom>
            <a:avLst/>
            <a:gdLst/>
            <a:ahLst/>
            <a:cxnLst/>
            <a:rect r="r" b="b" t="t" l="l"/>
            <a:pathLst>
              <a:path h="5890645" w="5397303">
                <a:moveTo>
                  <a:pt x="0" y="0"/>
                </a:moveTo>
                <a:lnTo>
                  <a:pt x="5397303" y="0"/>
                </a:lnTo>
                <a:lnTo>
                  <a:pt x="5397303" y="5890645"/>
                </a:lnTo>
                <a:lnTo>
                  <a:pt x="0" y="5890645"/>
                </a:lnTo>
                <a:lnTo>
                  <a:pt x="0" y="0"/>
                </a:lnTo>
                <a:close/>
              </a:path>
            </a:pathLst>
          </a:custGeom>
          <a:blipFill>
            <a:blip r:embed="rId4"/>
            <a:stretch>
              <a:fillRect l="0" t="0" r="0" b="0"/>
            </a:stretch>
          </a:blipFill>
        </p:spPr>
      </p:sp>
      <p:sp>
        <p:nvSpPr>
          <p:cNvPr name="Freeform 5" id="5"/>
          <p:cNvSpPr/>
          <p:nvPr/>
        </p:nvSpPr>
        <p:spPr>
          <a:xfrm flipH="false" flipV="false" rot="0">
            <a:off x="6477641" y="7184196"/>
            <a:ext cx="610469" cy="844940"/>
          </a:xfrm>
          <a:custGeom>
            <a:avLst/>
            <a:gdLst/>
            <a:ahLst/>
            <a:cxnLst/>
            <a:rect r="r" b="b" t="t" l="l"/>
            <a:pathLst>
              <a:path h="844940" w="610469">
                <a:moveTo>
                  <a:pt x="0" y="0"/>
                </a:moveTo>
                <a:lnTo>
                  <a:pt x="610469" y="0"/>
                </a:lnTo>
                <a:lnTo>
                  <a:pt x="610469" y="844940"/>
                </a:lnTo>
                <a:lnTo>
                  <a:pt x="0" y="84494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2700000">
            <a:off x="-2643987" y="-3339448"/>
            <a:ext cx="5287974" cy="5493999"/>
          </a:xfrm>
          <a:custGeom>
            <a:avLst/>
            <a:gdLst/>
            <a:ahLst/>
            <a:cxnLst/>
            <a:rect r="r" b="b" t="t" l="l"/>
            <a:pathLst>
              <a:path h="5493999" w="5287974">
                <a:moveTo>
                  <a:pt x="0" y="0"/>
                </a:moveTo>
                <a:lnTo>
                  <a:pt x="5287974" y="0"/>
                </a:lnTo>
                <a:lnTo>
                  <a:pt x="5287974" y="5493999"/>
                </a:lnTo>
                <a:lnTo>
                  <a:pt x="0" y="549399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726764" y="3219555"/>
            <a:ext cx="14298982" cy="6148562"/>
          </a:xfrm>
          <a:custGeom>
            <a:avLst/>
            <a:gdLst/>
            <a:ahLst/>
            <a:cxnLst/>
            <a:rect r="r" b="b" t="t" l="l"/>
            <a:pathLst>
              <a:path h="6148562" w="14298982">
                <a:moveTo>
                  <a:pt x="0" y="0"/>
                </a:moveTo>
                <a:lnTo>
                  <a:pt x="14298982" y="0"/>
                </a:lnTo>
                <a:lnTo>
                  <a:pt x="14298982" y="6148562"/>
                </a:lnTo>
                <a:lnTo>
                  <a:pt x="0" y="614856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8" id="8"/>
          <p:cNvSpPr/>
          <p:nvPr/>
        </p:nvSpPr>
        <p:spPr>
          <a:xfrm flipH="false" flipV="false" rot="0">
            <a:off x="4929368" y="914362"/>
            <a:ext cx="1413207" cy="1081104"/>
          </a:xfrm>
          <a:custGeom>
            <a:avLst/>
            <a:gdLst/>
            <a:ahLst/>
            <a:cxnLst/>
            <a:rect r="r" b="b" t="t" l="l"/>
            <a:pathLst>
              <a:path h="1081104" w="1413207">
                <a:moveTo>
                  <a:pt x="0" y="0"/>
                </a:moveTo>
                <a:lnTo>
                  <a:pt x="1413207" y="0"/>
                </a:lnTo>
                <a:lnTo>
                  <a:pt x="1413207" y="1081104"/>
                </a:lnTo>
                <a:lnTo>
                  <a:pt x="0" y="1081104"/>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9" id="9"/>
          <p:cNvSpPr/>
          <p:nvPr/>
        </p:nvSpPr>
        <p:spPr>
          <a:xfrm flipH="false" flipV="false" rot="0">
            <a:off x="13698597" y="6793662"/>
            <a:ext cx="4847434" cy="3096298"/>
          </a:xfrm>
          <a:custGeom>
            <a:avLst/>
            <a:gdLst/>
            <a:ahLst/>
            <a:cxnLst/>
            <a:rect r="r" b="b" t="t" l="l"/>
            <a:pathLst>
              <a:path h="3096298" w="4847434">
                <a:moveTo>
                  <a:pt x="0" y="0"/>
                </a:moveTo>
                <a:lnTo>
                  <a:pt x="4847434" y="0"/>
                </a:lnTo>
                <a:lnTo>
                  <a:pt x="4847434" y="3096299"/>
                </a:lnTo>
                <a:lnTo>
                  <a:pt x="0" y="309629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
        <p:nvSpPr>
          <p:cNvPr name="Freeform 10" id="10"/>
          <p:cNvSpPr/>
          <p:nvPr/>
        </p:nvSpPr>
        <p:spPr>
          <a:xfrm flipH="false" flipV="false" rot="0">
            <a:off x="179915" y="6537117"/>
            <a:ext cx="3632089" cy="3609388"/>
          </a:xfrm>
          <a:custGeom>
            <a:avLst/>
            <a:gdLst/>
            <a:ahLst/>
            <a:cxnLst/>
            <a:rect r="r" b="b" t="t" l="l"/>
            <a:pathLst>
              <a:path h="3609388" w="3632089">
                <a:moveTo>
                  <a:pt x="0" y="0"/>
                </a:moveTo>
                <a:lnTo>
                  <a:pt x="3632088" y="0"/>
                </a:lnTo>
                <a:lnTo>
                  <a:pt x="3632088" y="3609389"/>
                </a:lnTo>
                <a:lnTo>
                  <a:pt x="0" y="3609389"/>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TextBox 11" id="11"/>
          <p:cNvSpPr txBox="true"/>
          <p:nvPr/>
        </p:nvSpPr>
        <p:spPr>
          <a:xfrm rot="0">
            <a:off x="7448031" y="458906"/>
            <a:ext cx="8937636" cy="3171825"/>
          </a:xfrm>
          <a:prstGeom prst="rect">
            <a:avLst/>
          </a:prstGeom>
        </p:spPr>
        <p:txBody>
          <a:bodyPr anchor="t" rtlCol="false" tIns="0" lIns="0" bIns="0" rIns="0">
            <a:spAutoFit/>
          </a:bodyPr>
          <a:lstStyle/>
          <a:p>
            <a:pPr algn="l">
              <a:lnSpc>
                <a:spcPts val="8400"/>
              </a:lnSpc>
            </a:pPr>
            <a:r>
              <a:rPr lang="en-US" sz="6000">
                <a:solidFill>
                  <a:srgbClr val="5479F7"/>
                </a:solidFill>
                <a:latin typeface="Paytone One"/>
                <a:ea typeface="Paytone One"/>
                <a:cs typeface="Paytone One"/>
                <a:sym typeface="Paytone One"/>
              </a:rPr>
              <a:t> PHÂN TÍCHDỮ LIỆU (EDA) </a:t>
            </a:r>
          </a:p>
          <a:p>
            <a:pPr algn="l">
              <a:lnSpc>
                <a:spcPts val="8400"/>
              </a:lnSpc>
            </a:pPr>
          </a:p>
        </p:txBody>
      </p:sp>
      <p:sp>
        <p:nvSpPr>
          <p:cNvPr name="TextBox 12" id="12"/>
          <p:cNvSpPr txBox="true"/>
          <p:nvPr/>
        </p:nvSpPr>
        <p:spPr>
          <a:xfrm rot="0">
            <a:off x="4188978" y="4251928"/>
            <a:ext cx="9847870" cy="1083637"/>
          </a:xfrm>
          <a:prstGeom prst="rect">
            <a:avLst/>
          </a:prstGeom>
        </p:spPr>
        <p:txBody>
          <a:bodyPr anchor="t" rtlCol="false" tIns="0" lIns="0" bIns="0" rIns="0">
            <a:spAutoFit/>
          </a:bodyPr>
          <a:lstStyle/>
          <a:p>
            <a:pPr algn="l">
              <a:lnSpc>
                <a:spcPts val="2781"/>
              </a:lnSpc>
            </a:pPr>
            <a:r>
              <a:rPr lang="en-US" b="true" sz="2991" spc="-59">
                <a:solidFill>
                  <a:srgbClr val="000000"/>
                </a:solidFill>
                <a:latin typeface="Noto Sans Bold"/>
                <a:ea typeface="Noto Sans Bold"/>
                <a:cs typeface="Noto Sans Bold"/>
                <a:sym typeface="Noto Sans Bold"/>
              </a:rPr>
              <a:t>Tiề</a:t>
            </a:r>
            <a:r>
              <a:rPr lang="en-US" b="true" sz="2991" spc="-59">
                <a:solidFill>
                  <a:srgbClr val="000000"/>
                </a:solidFill>
                <a:latin typeface="Noto Sans Bold"/>
                <a:ea typeface="Noto Sans Bold"/>
                <a:cs typeface="Noto Sans Bold"/>
                <a:sym typeface="Noto Sans Bold"/>
              </a:rPr>
              <a:t>n xử lý: </a:t>
            </a:r>
            <a:r>
              <a:rPr lang="en-US" sz="2991" spc="-59">
                <a:solidFill>
                  <a:srgbClr val="000000"/>
                </a:solidFill>
                <a:latin typeface="Noto Sans"/>
                <a:ea typeface="Noto Sans"/>
                <a:cs typeface="Noto Sans"/>
                <a:sym typeface="Noto Sans"/>
              </a:rPr>
              <a:t>Chuyển đổi giá từ dạng văn bản sang sốthực, tính toán "Tuổi xe" dựa trên năm sản xuất. </a:t>
            </a:r>
          </a:p>
          <a:p>
            <a:pPr algn="l">
              <a:lnSpc>
                <a:spcPts val="2781"/>
              </a:lnSpc>
            </a:pPr>
          </a:p>
        </p:txBody>
      </p:sp>
      <p:sp>
        <p:nvSpPr>
          <p:cNvPr name="TextBox 13" id="13"/>
          <p:cNvSpPr txBox="true"/>
          <p:nvPr/>
        </p:nvSpPr>
        <p:spPr>
          <a:xfrm rot="0">
            <a:off x="4188978" y="5525824"/>
            <a:ext cx="9509619" cy="3024506"/>
          </a:xfrm>
          <a:prstGeom prst="rect">
            <a:avLst/>
          </a:prstGeom>
        </p:spPr>
        <p:txBody>
          <a:bodyPr anchor="t" rtlCol="false" tIns="0" lIns="0" bIns="0" rIns="0">
            <a:spAutoFit/>
          </a:bodyPr>
          <a:lstStyle/>
          <a:p>
            <a:pPr algn="l">
              <a:lnSpc>
                <a:spcPts val="2647"/>
              </a:lnSpc>
            </a:pPr>
            <a:r>
              <a:rPr lang="en-US" sz="2846" spc="-56" b="true">
                <a:solidFill>
                  <a:srgbClr val="000000"/>
                </a:solidFill>
                <a:latin typeface="Noto Sans Bold"/>
                <a:ea typeface="Noto Sans Bold"/>
                <a:cs typeface="Noto Sans Bold"/>
                <a:sym typeface="Noto Sans Bold"/>
              </a:rPr>
              <a:t>K</a:t>
            </a:r>
            <a:r>
              <a:rPr lang="en-US" b="true" sz="2846" spc="-56">
                <a:solidFill>
                  <a:srgbClr val="000000"/>
                </a:solidFill>
                <a:latin typeface="Noto Sans Bold"/>
                <a:ea typeface="Noto Sans Bold"/>
                <a:cs typeface="Noto Sans Bold"/>
                <a:sym typeface="Noto Sans Bold"/>
              </a:rPr>
              <a:t>ết quả phân tích: </a:t>
            </a:r>
          </a:p>
          <a:p>
            <a:pPr algn="l">
              <a:lnSpc>
                <a:spcPts val="2647"/>
              </a:lnSpc>
            </a:pPr>
          </a:p>
          <a:p>
            <a:pPr algn="l">
              <a:lnSpc>
                <a:spcPts val="2647"/>
              </a:lnSpc>
            </a:pPr>
            <a:r>
              <a:rPr lang="en-US" b="true" sz="2846" spc="-56">
                <a:solidFill>
                  <a:srgbClr val="000000"/>
                </a:solidFill>
                <a:latin typeface="Noto Sans Bold"/>
                <a:ea typeface="Noto Sans Bold"/>
                <a:cs typeface="Noto Sans Bold"/>
                <a:sym typeface="Noto Sans Bold"/>
              </a:rPr>
              <a:t>Phân phối giá: </a:t>
            </a:r>
            <a:r>
              <a:rPr lang="en-US" sz="2846" spc="-56">
                <a:solidFill>
                  <a:srgbClr val="000000"/>
                </a:solidFill>
                <a:latin typeface="Noto Sans"/>
                <a:ea typeface="Noto Sans"/>
                <a:cs typeface="Noto Sans"/>
                <a:sym typeface="Noto Sans"/>
              </a:rPr>
              <a:t>Phần lớn xe tập trung ở phân khúc giá từ 375 triệu đến 825 triệu VNĐ. </a:t>
            </a:r>
          </a:p>
          <a:p>
            <a:pPr algn="l">
              <a:lnSpc>
                <a:spcPts val="2647"/>
              </a:lnSpc>
            </a:pPr>
            <a:r>
              <a:rPr lang="en-US" b="true" sz="2846" spc="-56">
                <a:solidFill>
                  <a:srgbClr val="000000"/>
                </a:solidFill>
                <a:latin typeface="Noto Sans Bold"/>
                <a:ea typeface="Noto Sans Bold"/>
                <a:cs typeface="Noto Sans Bold"/>
                <a:sym typeface="Noto Sans Bold"/>
              </a:rPr>
              <a:t>Thương hiệu: </a:t>
            </a:r>
            <a:r>
              <a:rPr lang="en-US" sz="2846" spc="-56">
                <a:solidFill>
                  <a:srgbClr val="000000"/>
                </a:solidFill>
                <a:latin typeface="Noto Sans"/>
                <a:ea typeface="Noto Sans"/>
                <a:cs typeface="Noto Sans"/>
                <a:sym typeface="Noto Sans"/>
              </a:rPr>
              <a:t>Các hãng xe phổ biến nhất bao gồm Toyota, Hyundai, Kia và Ford. </a:t>
            </a:r>
          </a:p>
          <a:p>
            <a:pPr algn="l">
              <a:lnSpc>
                <a:spcPts val="2647"/>
              </a:lnSpc>
            </a:pPr>
            <a:r>
              <a:rPr lang="en-US" b="true" sz="2846" spc="-56">
                <a:solidFill>
                  <a:srgbClr val="000000"/>
                </a:solidFill>
                <a:latin typeface="Noto Sans Bold"/>
                <a:ea typeface="Noto Sans Bold"/>
                <a:cs typeface="Noto Sans Bold"/>
                <a:sym typeface="Noto Sans Bold"/>
              </a:rPr>
              <a:t>Kiểu dáng: </a:t>
            </a:r>
            <a:r>
              <a:rPr lang="en-US" sz="2846" spc="-56">
                <a:solidFill>
                  <a:srgbClr val="000000"/>
                </a:solidFill>
                <a:latin typeface="Noto Sans"/>
                <a:ea typeface="Noto Sans"/>
                <a:cs typeface="Noto Sans"/>
                <a:sym typeface="Noto Sans"/>
              </a:rPr>
              <a:t>Các dòng xe Sedan và SUV/Crossover chiếm tỷ trọng lớn nhất trong danh sách đăng bán.</a:t>
            </a:r>
            <a:r>
              <a:rPr lang="en-US" b="true" sz="2846" spc="-56">
                <a:solidFill>
                  <a:srgbClr val="000000"/>
                </a:solidFill>
                <a:latin typeface="Noto Sans Bold"/>
                <a:ea typeface="Noto Sans Bold"/>
                <a:cs typeface="Noto Sans Bold"/>
                <a:sym typeface="Noto Sans Bold"/>
              </a:rPr>
              <a:t> </a:t>
            </a:r>
          </a:p>
          <a:p>
            <a:pPr algn="l">
              <a:lnSpc>
                <a:spcPts val="2647"/>
              </a:lnSpc>
            </a:pPr>
          </a:p>
        </p:txBody>
      </p:sp>
      <p:sp>
        <p:nvSpPr>
          <p:cNvPr name="TextBox 14" id="14"/>
          <p:cNvSpPr txBox="true"/>
          <p:nvPr/>
        </p:nvSpPr>
        <p:spPr>
          <a:xfrm rot="0">
            <a:off x="2162426" y="873889"/>
            <a:ext cx="4925684" cy="1038225"/>
          </a:xfrm>
          <a:prstGeom prst="rect">
            <a:avLst/>
          </a:prstGeom>
        </p:spPr>
        <p:txBody>
          <a:bodyPr anchor="t" rtlCol="false" tIns="0" lIns="0" bIns="0" rIns="0">
            <a:spAutoFit/>
          </a:bodyPr>
          <a:lstStyle/>
          <a:p>
            <a:pPr algn="l">
              <a:lnSpc>
                <a:spcPts val="8400"/>
              </a:lnSpc>
            </a:pPr>
            <a:r>
              <a:rPr lang="en-US" sz="6000">
                <a:solidFill>
                  <a:srgbClr val="5479F7"/>
                </a:solidFill>
                <a:latin typeface="Paytone One"/>
                <a:ea typeface="Paytone One"/>
                <a:cs typeface="Paytone One"/>
                <a:sym typeface="Paytone One"/>
              </a:rPr>
              <a:t>BƯỚC:</a:t>
            </a:r>
          </a:p>
        </p:txBody>
      </p:sp>
      <p:sp>
        <p:nvSpPr>
          <p:cNvPr name="Freeform 15" id="15"/>
          <p:cNvSpPr/>
          <p:nvPr/>
        </p:nvSpPr>
        <p:spPr>
          <a:xfrm flipH="false" flipV="false" rot="5400000">
            <a:off x="14560648" y="-1468246"/>
            <a:ext cx="5397303" cy="5890645"/>
          </a:xfrm>
          <a:custGeom>
            <a:avLst/>
            <a:gdLst/>
            <a:ahLst/>
            <a:cxnLst/>
            <a:rect r="r" b="b" t="t" l="l"/>
            <a:pathLst>
              <a:path h="5890645" w="5397303">
                <a:moveTo>
                  <a:pt x="0" y="0"/>
                </a:moveTo>
                <a:lnTo>
                  <a:pt x="5397304" y="0"/>
                </a:lnTo>
                <a:lnTo>
                  <a:pt x="5397304" y="5890645"/>
                </a:lnTo>
                <a:lnTo>
                  <a:pt x="0" y="5890645"/>
                </a:lnTo>
                <a:lnTo>
                  <a:pt x="0" y="0"/>
                </a:lnTo>
                <a:close/>
              </a:path>
            </a:pathLst>
          </a:custGeom>
          <a:blipFill>
            <a:blip r:embed="rId4"/>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285293" y="719591"/>
            <a:ext cx="9203762" cy="2266426"/>
          </a:xfrm>
          <a:custGeom>
            <a:avLst/>
            <a:gdLst/>
            <a:ahLst/>
            <a:cxnLst/>
            <a:rect r="r" b="b" t="t" l="l"/>
            <a:pathLst>
              <a:path h="2266426" w="9203762">
                <a:moveTo>
                  <a:pt x="0" y="0"/>
                </a:moveTo>
                <a:lnTo>
                  <a:pt x="9203762" y="0"/>
                </a:lnTo>
                <a:lnTo>
                  <a:pt x="9203762" y="2266427"/>
                </a:lnTo>
                <a:lnTo>
                  <a:pt x="0" y="22664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5400000">
            <a:off x="11615326" y="-1603325"/>
            <a:ext cx="5397303" cy="5890645"/>
          </a:xfrm>
          <a:custGeom>
            <a:avLst/>
            <a:gdLst/>
            <a:ahLst/>
            <a:cxnLst/>
            <a:rect r="r" b="b" t="t" l="l"/>
            <a:pathLst>
              <a:path h="5890645" w="5397303">
                <a:moveTo>
                  <a:pt x="0" y="0"/>
                </a:moveTo>
                <a:lnTo>
                  <a:pt x="5397303" y="0"/>
                </a:lnTo>
                <a:lnTo>
                  <a:pt x="5397303" y="5890645"/>
                </a:lnTo>
                <a:lnTo>
                  <a:pt x="0" y="5890645"/>
                </a:lnTo>
                <a:lnTo>
                  <a:pt x="0" y="0"/>
                </a:lnTo>
                <a:close/>
              </a:path>
            </a:pathLst>
          </a:custGeom>
          <a:blipFill>
            <a:blip r:embed="rId4"/>
            <a:stretch>
              <a:fillRect l="0" t="0" r="0" b="0"/>
            </a:stretch>
          </a:blipFill>
        </p:spPr>
      </p:sp>
      <p:sp>
        <p:nvSpPr>
          <p:cNvPr name="Freeform 4" id="4"/>
          <p:cNvSpPr/>
          <p:nvPr/>
        </p:nvSpPr>
        <p:spPr>
          <a:xfrm flipH="false" flipV="false" rot="5400000">
            <a:off x="6034187" y="6892933"/>
            <a:ext cx="6219627" cy="6788133"/>
          </a:xfrm>
          <a:custGeom>
            <a:avLst/>
            <a:gdLst/>
            <a:ahLst/>
            <a:cxnLst/>
            <a:rect r="r" b="b" t="t" l="l"/>
            <a:pathLst>
              <a:path h="6788133" w="6219627">
                <a:moveTo>
                  <a:pt x="0" y="0"/>
                </a:moveTo>
                <a:lnTo>
                  <a:pt x="6219626" y="0"/>
                </a:lnTo>
                <a:lnTo>
                  <a:pt x="6219626" y="6788134"/>
                </a:lnTo>
                <a:lnTo>
                  <a:pt x="0" y="6788134"/>
                </a:lnTo>
                <a:lnTo>
                  <a:pt x="0" y="0"/>
                </a:lnTo>
                <a:close/>
              </a:path>
            </a:pathLst>
          </a:custGeom>
          <a:blipFill>
            <a:blip r:embed="rId4"/>
            <a:stretch>
              <a:fillRect l="0" t="0" r="0" b="0"/>
            </a:stretch>
          </a:blipFill>
        </p:spPr>
      </p:sp>
      <p:sp>
        <p:nvSpPr>
          <p:cNvPr name="Freeform 5" id="5"/>
          <p:cNvSpPr/>
          <p:nvPr/>
        </p:nvSpPr>
        <p:spPr>
          <a:xfrm flipH="false" flipV="false" rot="-2700000">
            <a:off x="-2643987" y="-3572985"/>
            <a:ext cx="5287974" cy="5493999"/>
          </a:xfrm>
          <a:custGeom>
            <a:avLst/>
            <a:gdLst/>
            <a:ahLst/>
            <a:cxnLst/>
            <a:rect r="r" b="b" t="t" l="l"/>
            <a:pathLst>
              <a:path h="5493999" w="5287974">
                <a:moveTo>
                  <a:pt x="0" y="0"/>
                </a:moveTo>
                <a:lnTo>
                  <a:pt x="5287974" y="0"/>
                </a:lnTo>
                <a:lnTo>
                  <a:pt x="5287974" y="5493999"/>
                </a:lnTo>
                <a:lnTo>
                  <a:pt x="0" y="549399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1028700" y="3923231"/>
            <a:ext cx="15774673" cy="3923950"/>
          </a:xfrm>
          <a:custGeom>
            <a:avLst/>
            <a:gdLst/>
            <a:ahLst/>
            <a:cxnLst/>
            <a:rect r="r" b="b" t="t" l="l"/>
            <a:pathLst>
              <a:path h="3923950" w="15774673">
                <a:moveTo>
                  <a:pt x="0" y="0"/>
                </a:moveTo>
                <a:lnTo>
                  <a:pt x="15774673" y="0"/>
                </a:lnTo>
                <a:lnTo>
                  <a:pt x="15774673" y="3923950"/>
                </a:lnTo>
                <a:lnTo>
                  <a:pt x="0" y="392395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false" flipV="false" rot="0">
            <a:off x="11368655" y="5514353"/>
            <a:ext cx="7708740" cy="4856506"/>
          </a:xfrm>
          <a:custGeom>
            <a:avLst/>
            <a:gdLst/>
            <a:ahLst/>
            <a:cxnLst/>
            <a:rect r="r" b="b" t="t" l="l"/>
            <a:pathLst>
              <a:path h="4856506" w="7708740">
                <a:moveTo>
                  <a:pt x="0" y="0"/>
                </a:moveTo>
                <a:lnTo>
                  <a:pt x="7708740" y="0"/>
                </a:lnTo>
                <a:lnTo>
                  <a:pt x="7708740" y="4856506"/>
                </a:lnTo>
                <a:lnTo>
                  <a:pt x="0" y="4856506"/>
                </a:lnTo>
                <a:lnTo>
                  <a:pt x="0" y="0"/>
                </a:lnTo>
                <a:close/>
              </a:path>
            </a:pathLst>
          </a:custGeom>
          <a:blipFill>
            <a:blip r:embed="rId9"/>
            <a:stretch>
              <a:fillRect l="0" t="0" r="0" b="0"/>
            </a:stretch>
          </a:blipFill>
        </p:spPr>
      </p:sp>
      <p:sp>
        <p:nvSpPr>
          <p:cNvPr name="Freeform 8" id="8"/>
          <p:cNvSpPr/>
          <p:nvPr/>
        </p:nvSpPr>
        <p:spPr>
          <a:xfrm flipH="false" flipV="false" rot="0">
            <a:off x="474389" y="5885206"/>
            <a:ext cx="4685590" cy="4114800"/>
          </a:xfrm>
          <a:custGeom>
            <a:avLst/>
            <a:gdLst/>
            <a:ahLst/>
            <a:cxnLst/>
            <a:rect r="r" b="b" t="t" l="l"/>
            <a:pathLst>
              <a:path h="4114800" w="4685590">
                <a:moveTo>
                  <a:pt x="0" y="0"/>
                </a:moveTo>
                <a:lnTo>
                  <a:pt x="4685590" y="0"/>
                </a:lnTo>
                <a:lnTo>
                  <a:pt x="4685590"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9" id="9"/>
          <p:cNvSpPr txBox="true"/>
          <p:nvPr/>
        </p:nvSpPr>
        <p:spPr>
          <a:xfrm rot="0">
            <a:off x="4285293" y="837530"/>
            <a:ext cx="8859317" cy="1925775"/>
          </a:xfrm>
          <a:prstGeom prst="rect">
            <a:avLst/>
          </a:prstGeom>
        </p:spPr>
        <p:txBody>
          <a:bodyPr anchor="t" rtlCol="false" tIns="0" lIns="0" bIns="0" rIns="0">
            <a:spAutoFit/>
          </a:bodyPr>
          <a:lstStyle/>
          <a:p>
            <a:pPr algn="ctr">
              <a:lnSpc>
                <a:spcPts val="7779"/>
              </a:lnSpc>
            </a:pPr>
            <a:r>
              <a:rPr lang="en-US" sz="5557">
                <a:solidFill>
                  <a:srgbClr val="5479F7"/>
                </a:solidFill>
                <a:latin typeface="Paytone One"/>
                <a:ea typeface="Paytone One"/>
                <a:cs typeface="Paytone One"/>
                <a:sym typeface="Paytone One"/>
              </a:rPr>
              <a:t>TỔNG KẾT VÀ HƯỚNG PHÁT TRIỂN</a:t>
            </a:r>
          </a:p>
        </p:txBody>
      </p:sp>
      <p:sp>
        <p:nvSpPr>
          <p:cNvPr name="Freeform 10" id="10"/>
          <p:cNvSpPr/>
          <p:nvPr/>
        </p:nvSpPr>
        <p:spPr>
          <a:xfrm flipH="false" flipV="false" rot="5400000">
            <a:off x="-1853150" y="-2052069"/>
            <a:ext cx="6219627" cy="6788133"/>
          </a:xfrm>
          <a:custGeom>
            <a:avLst/>
            <a:gdLst/>
            <a:ahLst/>
            <a:cxnLst/>
            <a:rect r="r" b="b" t="t" l="l"/>
            <a:pathLst>
              <a:path h="6788133" w="6219627">
                <a:moveTo>
                  <a:pt x="0" y="0"/>
                </a:moveTo>
                <a:lnTo>
                  <a:pt x="6219627" y="0"/>
                </a:lnTo>
                <a:lnTo>
                  <a:pt x="6219627" y="6788133"/>
                </a:lnTo>
                <a:lnTo>
                  <a:pt x="0" y="6788133"/>
                </a:lnTo>
                <a:lnTo>
                  <a:pt x="0" y="0"/>
                </a:lnTo>
                <a:close/>
              </a:path>
            </a:pathLst>
          </a:custGeom>
          <a:blipFill>
            <a:blip r:embed="rId4"/>
            <a:stretch>
              <a:fillRect l="0" t="0" r="0" b="0"/>
            </a:stretch>
          </a:blipFill>
        </p:spPr>
      </p:sp>
      <p:sp>
        <p:nvSpPr>
          <p:cNvPr name="Freeform 11" id="11"/>
          <p:cNvSpPr/>
          <p:nvPr/>
        </p:nvSpPr>
        <p:spPr>
          <a:xfrm flipH="false" flipV="false" rot="0">
            <a:off x="13654171" y="6587076"/>
            <a:ext cx="3817238" cy="3545260"/>
          </a:xfrm>
          <a:custGeom>
            <a:avLst/>
            <a:gdLst/>
            <a:ahLst/>
            <a:cxnLst/>
            <a:rect r="r" b="b" t="t" l="l"/>
            <a:pathLst>
              <a:path h="3545260" w="3817238">
                <a:moveTo>
                  <a:pt x="0" y="0"/>
                </a:moveTo>
                <a:lnTo>
                  <a:pt x="3817239" y="0"/>
                </a:lnTo>
                <a:lnTo>
                  <a:pt x="3817239" y="3545260"/>
                </a:lnTo>
                <a:lnTo>
                  <a:pt x="0" y="3545260"/>
                </a:lnTo>
                <a:lnTo>
                  <a:pt x="0" y="0"/>
                </a:lnTo>
                <a:close/>
              </a:path>
            </a:pathLst>
          </a:custGeom>
          <a:blipFill>
            <a:blip r:embed="rId12"/>
            <a:stretch>
              <a:fillRect l="0" t="0" r="0" b="0"/>
            </a:stretch>
          </a:blipFill>
        </p:spPr>
      </p:sp>
      <p:sp>
        <p:nvSpPr>
          <p:cNvPr name="TextBox 12" id="12"/>
          <p:cNvSpPr txBox="true"/>
          <p:nvPr/>
        </p:nvSpPr>
        <p:spPr>
          <a:xfrm rot="0">
            <a:off x="4285293" y="4442299"/>
            <a:ext cx="9368878" cy="3500307"/>
          </a:xfrm>
          <a:prstGeom prst="rect">
            <a:avLst/>
          </a:prstGeom>
        </p:spPr>
        <p:txBody>
          <a:bodyPr anchor="t" rtlCol="false" tIns="0" lIns="0" bIns="0" rIns="0">
            <a:spAutoFit/>
          </a:bodyPr>
          <a:lstStyle/>
          <a:p>
            <a:pPr algn="l">
              <a:lnSpc>
                <a:spcPts val="3519"/>
              </a:lnSpc>
            </a:pPr>
            <a:r>
              <a:rPr lang="en-US" b="true" sz="2838" spc="-56">
                <a:solidFill>
                  <a:srgbClr val="000000"/>
                </a:solidFill>
                <a:latin typeface="Noto Sans Bold"/>
                <a:ea typeface="Noto Sans Bold"/>
                <a:cs typeface="Noto Sans Bold"/>
                <a:sym typeface="Noto Sans Bold"/>
              </a:rPr>
              <a:t>Kết quả:</a:t>
            </a:r>
            <a:r>
              <a:rPr lang="en-US" sz="2838" spc="-56">
                <a:solidFill>
                  <a:srgbClr val="000000"/>
                </a:solidFill>
                <a:latin typeface="Noto Sans"/>
                <a:ea typeface="Noto Sans"/>
                <a:cs typeface="Noto Sans"/>
                <a:sym typeface="Noto Sans"/>
              </a:rPr>
              <a:t> Đã xây dựng thành công hệ thống tự động hóa từ thu thập đến phân tích hơn 2.900 tin đăng xe. </a:t>
            </a:r>
          </a:p>
          <a:p>
            <a:pPr algn="l">
              <a:lnSpc>
                <a:spcPts val="3519"/>
              </a:lnSpc>
            </a:pPr>
            <a:r>
              <a:rPr lang="en-US" b="true" sz="2838" spc="-56">
                <a:solidFill>
                  <a:srgbClr val="000000"/>
                </a:solidFill>
                <a:latin typeface="Noto Sans Bold"/>
                <a:ea typeface="Noto Sans Bold"/>
                <a:cs typeface="Noto Sans Bold"/>
                <a:sym typeface="Noto Sans Bold"/>
              </a:rPr>
              <a:t>Hạn chế</a:t>
            </a:r>
            <a:r>
              <a:rPr lang="en-US" sz="2838" spc="-56">
                <a:solidFill>
                  <a:srgbClr val="000000"/>
                </a:solidFill>
                <a:latin typeface="Noto Sans"/>
                <a:ea typeface="Noto Sans"/>
                <a:cs typeface="Noto Sans"/>
                <a:sym typeface="Noto Sans"/>
              </a:rPr>
              <a:t>: Dữ liệu có thể chứa nhiều giá trị thiếu (missing data) ở các trường phụ kiện hoặc số đời chủ. </a:t>
            </a:r>
          </a:p>
          <a:p>
            <a:pPr algn="l">
              <a:lnSpc>
                <a:spcPts val="3519"/>
              </a:lnSpc>
            </a:pPr>
            <a:r>
              <a:rPr lang="en-US" b="true" sz="2838" spc="-56">
                <a:solidFill>
                  <a:srgbClr val="000000"/>
                </a:solidFill>
                <a:latin typeface="Noto Sans Bold"/>
                <a:ea typeface="Noto Sans Bold"/>
                <a:cs typeface="Noto Sans Bold"/>
                <a:sym typeface="Noto Sans Bold"/>
              </a:rPr>
              <a:t>Hướng phát triển</a:t>
            </a:r>
            <a:r>
              <a:rPr lang="en-US" sz="2838" spc="-56">
                <a:solidFill>
                  <a:srgbClr val="000000"/>
                </a:solidFill>
                <a:latin typeface="Noto Sans"/>
                <a:ea typeface="Noto Sans"/>
                <a:cs typeface="Noto Sans"/>
                <a:sym typeface="Noto Sans"/>
              </a:rPr>
              <a:t>: Xây dựng mô hình học máy (Machine Learning) để dự đoán giá xe dựa trên các thuộc tính đã thu thập được. </a:t>
            </a:r>
          </a:p>
          <a:p>
            <a:pPr algn="l">
              <a:lnSpc>
                <a:spcPts val="3519"/>
              </a:lnSpc>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DAG8zj1MCtM</dc:identifier>
  <dcterms:modified xsi:type="dcterms:W3CDTF">2011-08-01T06:04:30Z</dcterms:modified>
  <cp:revision>1</cp:revision>
  <dc:title>PHÂN TÍCH DỮ LIỆU Ô TÔ CŨ</dc:title>
</cp:coreProperties>
</file>